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75" r:id="rId3"/>
    <p:sldId id="274" r:id="rId4"/>
    <p:sldId id="273" r:id="rId5"/>
    <p:sldId id="272" r:id="rId6"/>
    <p:sldId id="271" r:id="rId7"/>
    <p:sldId id="270" r:id="rId8"/>
    <p:sldId id="269" r:id="rId9"/>
    <p:sldId id="266" r:id="rId10"/>
    <p:sldId id="265" r:id="rId11"/>
    <p:sldId id="264" r:id="rId12"/>
    <p:sldId id="279" r:id="rId13"/>
    <p:sldId id="263" r:id="rId14"/>
    <p:sldId id="262" r:id="rId15"/>
    <p:sldId id="280" r:id="rId16"/>
    <p:sldId id="261" r:id="rId17"/>
    <p:sldId id="260" r:id="rId18"/>
    <p:sldId id="259" r:id="rId19"/>
    <p:sldId id="268" r:id="rId20"/>
    <p:sldId id="267" r:id="rId21"/>
    <p:sldId id="258" r:id="rId22"/>
    <p:sldId id="257" r:id="rId23"/>
    <p:sldId id="276" r:id="rId24"/>
    <p:sldId id="278" r:id="rId25"/>
    <p:sldId id="277" r:id="rId26"/>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22A"/>
    <a:srgbClr val="6D8838"/>
    <a:srgbClr val="38A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2" autoAdjust="0"/>
  </p:normalViewPr>
  <p:slideViewPr>
    <p:cSldViewPr>
      <p:cViewPr varScale="1">
        <p:scale>
          <a:sx n="101" d="100"/>
          <a:sy n="101" d="100"/>
        </p:scale>
        <p:origin x="-1194" y="-84"/>
      </p:cViewPr>
      <p:guideLst>
        <p:guide orient="horz" pos="2160"/>
        <p:guide pos="2880"/>
      </p:guideLst>
    </p:cSldViewPr>
  </p:slideViewPr>
  <p:outlineViewPr>
    <p:cViewPr>
      <p:scale>
        <a:sx n="33" d="100"/>
        <a:sy n="33" d="100"/>
      </p:scale>
      <p:origin x="0" y="266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8" name="Заглавие 7"/>
          <p:cNvSpPr>
            <a:spLocks noGrp="1"/>
          </p:cNvSpPr>
          <p:nvPr>
            <p:ph type="ctrTitle"/>
          </p:nvPr>
        </p:nvSpPr>
        <p:spPr>
          <a:xfrm>
            <a:off x="2286000" y="3124200"/>
            <a:ext cx="6172200" cy="1894362"/>
          </a:xfrm>
        </p:spPr>
        <p:txBody>
          <a:bodyPr/>
          <a:lstStyle>
            <a:lvl1pPr>
              <a:defRPr b="1"/>
            </a:lvl1pPr>
          </a:lstStyle>
          <a:p>
            <a:r>
              <a:rPr kumimoji="0" lang="bg-BG" smtClean="0"/>
              <a:t>Редакт. стил загл. образец</a:t>
            </a:r>
            <a:endParaRPr kumimoji="0" lang="en-US"/>
          </a:p>
        </p:txBody>
      </p:sp>
      <p:sp>
        <p:nvSpPr>
          <p:cNvPr id="9" name="Подзаглавие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bg-BG" smtClean="0"/>
              <a:t>Щракнете за редакция стил подзагл. обр.</a:t>
            </a:r>
            <a:endParaRPr kumimoji="0" lang="en-US"/>
          </a:p>
        </p:txBody>
      </p:sp>
      <p:sp>
        <p:nvSpPr>
          <p:cNvPr id="28" name="Контейнер за дата 27"/>
          <p:cNvSpPr>
            <a:spLocks noGrp="1"/>
          </p:cNvSpPr>
          <p:nvPr>
            <p:ph type="dt" sz="half" idx="10"/>
          </p:nvPr>
        </p:nvSpPr>
        <p:spPr bwMode="auto">
          <a:xfrm rot="5400000">
            <a:off x="7764621" y="1174097"/>
            <a:ext cx="2286000" cy="381000"/>
          </a:xfrm>
        </p:spPr>
        <p:txBody>
          <a:bodyPr/>
          <a:lstStyle/>
          <a:p>
            <a:fld id="{273CC536-4F3D-4E22-A9F1-A3C6D40310AC}" type="datetimeFigureOut">
              <a:rPr lang="bg-BG" smtClean="0"/>
              <a:pPr/>
              <a:t>30.1.2017 г.</a:t>
            </a:fld>
            <a:endParaRPr lang="bg-BG"/>
          </a:p>
        </p:txBody>
      </p:sp>
      <p:sp>
        <p:nvSpPr>
          <p:cNvPr id="17" name="Контейнер за долния колонтитул 16"/>
          <p:cNvSpPr>
            <a:spLocks noGrp="1"/>
          </p:cNvSpPr>
          <p:nvPr>
            <p:ph type="ftr" sz="quarter" idx="11"/>
          </p:nvPr>
        </p:nvSpPr>
        <p:spPr bwMode="auto">
          <a:xfrm rot="5400000">
            <a:off x="7077269" y="4181669"/>
            <a:ext cx="3657600" cy="384048"/>
          </a:xfrm>
        </p:spPr>
        <p:txBody>
          <a:bodyPr/>
          <a:lstStyle/>
          <a:p>
            <a:endParaRPr lang="bg-BG"/>
          </a:p>
        </p:txBody>
      </p:sp>
      <p:sp>
        <p:nvSpPr>
          <p:cNvPr id="10" name="Правоъгъл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авоъгъл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авоъгъл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 съединение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аво съединение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аво съединение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авоъгъл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Контейнер за номер на слайда 28"/>
          <p:cNvSpPr>
            <a:spLocks noGrp="1"/>
          </p:cNvSpPr>
          <p:nvPr>
            <p:ph type="sldNum" sz="quarter" idx="12"/>
          </p:nvPr>
        </p:nvSpPr>
        <p:spPr bwMode="auto">
          <a:xfrm>
            <a:off x="1325544" y="4928702"/>
            <a:ext cx="609600" cy="517524"/>
          </a:xfrm>
        </p:spPr>
        <p:txBody>
          <a:bodyPr/>
          <a:lstStyle/>
          <a:p>
            <a:fld id="{353F3F3C-A60D-426C-8F94-912700854F7B}" type="slidenum">
              <a:rPr lang="bg-BG" smtClean="0"/>
              <a:pPr/>
              <a:t>‹#›</a:t>
            </a:fld>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273CC536-4F3D-4E22-A9F1-A3C6D40310AC}" type="datetimeFigureOut">
              <a:rPr lang="bg-BG" smtClean="0"/>
              <a:pPr/>
              <a:t>30.1.2017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9"/>
            <a:ext cx="1676400" cy="5851525"/>
          </a:xfrm>
        </p:spPr>
        <p:txBody>
          <a:bodyPr vert="eaVert"/>
          <a:lstStyle/>
          <a:p>
            <a:r>
              <a:rPr kumimoji="0" lang="bg-BG" smtClean="0"/>
              <a:t>Редакт. стил загл. образец</a:t>
            </a:r>
            <a:endParaRPr kumimoji="0" lang="en-US"/>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4" name="Контейнер за дата 3"/>
          <p:cNvSpPr>
            <a:spLocks noGrp="1"/>
          </p:cNvSpPr>
          <p:nvPr>
            <p:ph type="dt" sz="half" idx="10"/>
          </p:nvPr>
        </p:nvSpPr>
        <p:spPr/>
        <p:txBody>
          <a:bodyPr/>
          <a:lstStyle/>
          <a:p>
            <a:fld id="{273CC536-4F3D-4E22-A9F1-A3C6D40310AC}" type="datetimeFigureOut">
              <a:rPr lang="bg-BG" smtClean="0"/>
              <a:pPr/>
              <a:t>30.1.2017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353F3F3C-A60D-426C-8F94-912700854F7B}"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8" name="Контейнер за съдържание 7"/>
          <p:cNvSpPr>
            <a:spLocks noGrp="1"/>
          </p:cNvSpPr>
          <p:nvPr>
            <p:ph sz="quarter" idx="1"/>
          </p:nvPr>
        </p:nvSpPr>
        <p:spPr>
          <a:xfrm>
            <a:off x="457200" y="1600200"/>
            <a:ext cx="7467600" cy="4873752"/>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7" name="Контейнер за дата 6"/>
          <p:cNvSpPr>
            <a:spLocks noGrp="1"/>
          </p:cNvSpPr>
          <p:nvPr>
            <p:ph type="dt" sz="half" idx="14"/>
          </p:nvPr>
        </p:nvSpPr>
        <p:spPr/>
        <p:txBody>
          <a:bodyPr rtlCol="0"/>
          <a:lstStyle/>
          <a:p>
            <a:fld id="{273CC536-4F3D-4E22-A9F1-A3C6D40310AC}" type="datetimeFigureOut">
              <a:rPr lang="bg-BG" smtClean="0"/>
              <a:pPr/>
              <a:t>30.1.2017 г.</a:t>
            </a:fld>
            <a:endParaRPr lang="bg-BG"/>
          </a:p>
        </p:txBody>
      </p:sp>
      <p:sp>
        <p:nvSpPr>
          <p:cNvPr id="9" name="Контейнер за номер на слайда 8"/>
          <p:cNvSpPr>
            <a:spLocks noGrp="1"/>
          </p:cNvSpPr>
          <p:nvPr>
            <p:ph type="sldNum" sz="quarter" idx="15"/>
          </p:nvPr>
        </p:nvSpPr>
        <p:spPr/>
        <p:txBody>
          <a:bodyPr rtlCol="0"/>
          <a:lstStyle/>
          <a:p>
            <a:fld id="{353F3F3C-A60D-426C-8F94-912700854F7B}" type="slidenum">
              <a:rPr lang="bg-BG" smtClean="0"/>
              <a:pPr/>
              <a:t>‹#›</a:t>
            </a:fld>
            <a:endParaRPr lang="bg-BG"/>
          </a:p>
        </p:txBody>
      </p:sp>
      <p:sp>
        <p:nvSpPr>
          <p:cNvPr id="10" name="Контейнер за долния колонтитул 9"/>
          <p:cNvSpPr>
            <a:spLocks noGrp="1"/>
          </p:cNvSpPr>
          <p:nvPr>
            <p:ph type="ftr" sz="quarter" idx="16"/>
          </p:nvPr>
        </p:nvSpPr>
        <p:spPr/>
        <p:txBody>
          <a:bodyPr rtlCol="0"/>
          <a:lstStyle/>
          <a:p>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286000" y="2895600"/>
            <a:ext cx="6172200" cy="2053590"/>
          </a:xfrm>
        </p:spPr>
        <p:txBody>
          <a:bodyPr/>
          <a:lstStyle>
            <a:lvl1pPr algn="l">
              <a:buNone/>
              <a:defRPr sz="3000" b="1" cap="small" baseline="0"/>
            </a:lvl1pPr>
          </a:lstStyle>
          <a:p>
            <a:r>
              <a:rPr kumimoji="0" lang="bg-BG" smtClean="0"/>
              <a:t>Редакт. стил загл. образец</a:t>
            </a:r>
            <a:endParaRPr kumimoji="0" lang="en-US"/>
          </a:p>
        </p:txBody>
      </p:sp>
      <p:sp>
        <p:nvSpPr>
          <p:cNvPr id="3" name="Текстов контейне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bwMode="auto">
          <a:xfrm rot="5400000">
            <a:off x="7763256" y="1170432"/>
            <a:ext cx="2286000" cy="381000"/>
          </a:xfrm>
        </p:spPr>
        <p:txBody>
          <a:bodyPr/>
          <a:lstStyle/>
          <a:p>
            <a:fld id="{273CC536-4F3D-4E22-A9F1-A3C6D40310AC}" type="datetimeFigureOut">
              <a:rPr lang="bg-BG" smtClean="0"/>
              <a:pPr/>
              <a:t>30.1.2017 г.</a:t>
            </a:fld>
            <a:endParaRPr lang="bg-BG"/>
          </a:p>
        </p:txBody>
      </p:sp>
      <p:sp>
        <p:nvSpPr>
          <p:cNvPr id="5" name="Контейнер за долния колонтитул 4"/>
          <p:cNvSpPr>
            <a:spLocks noGrp="1"/>
          </p:cNvSpPr>
          <p:nvPr>
            <p:ph type="ftr" sz="quarter" idx="11"/>
          </p:nvPr>
        </p:nvSpPr>
        <p:spPr bwMode="auto">
          <a:xfrm rot="5400000">
            <a:off x="7077456" y="4178808"/>
            <a:ext cx="3657600" cy="384048"/>
          </a:xfrm>
        </p:spPr>
        <p:txBody>
          <a:bodyPr/>
          <a:lstStyle/>
          <a:p>
            <a:endParaRPr lang="bg-BG"/>
          </a:p>
        </p:txBody>
      </p:sp>
      <p:sp>
        <p:nvSpPr>
          <p:cNvPr id="9" name="Правоъгъл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авоъгъл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ъгъл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ъгъл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аво съединение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аво съединение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аво съединение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аво съединение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авоъгъл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аво съединение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Контейнер за номер на слайда 5"/>
          <p:cNvSpPr>
            <a:spLocks noGrp="1"/>
          </p:cNvSpPr>
          <p:nvPr>
            <p:ph type="sldNum" sz="quarter" idx="12"/>
          </p:nvPr>
        </p:nvSpPr>
        <p:spPr bwMode="auto">
          <a:xfrm>
            <a:off x="1340616" y="4928702"/>
            <a:ext cx="609600" cy="517524"/>
          </a:xfrm>
        </p:spPr>
        <p:txBody>
          <a:bodyPr/>
          <a:lstStyle/>
          <a:p>
            <a:fld id="{353F3F3C-A60D-426C-8F94-912700854F7B}" type="slidenum">
              <a:rPr lang="bg-BG" smtClean="0"/>
              <a:pPr/>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5" name="Контейнер за дата 4"/>
          <p:cNvSpPr>
            <a:spLocks noGrp="1"/>
          </p:cNvSpPr>
          <p:nvPr>
            <p:ph type="dt" sz="half" idx="10"/>
          </p:nvPr>
        </p:nvSpPr>
        <p:spPr/>
        <p:txBody>
          <a:bodyPr/>
          <a:lstStyle/>
          <a:p>
            <a:fld id="{273CC536-4F3D-4E22-A9F1-A3C6D40310AC}" type="datetimeFigureOut">
              <a:rPr lang="bg-BG" smtClean="0"/>
              <a:pPr/>
              <a:t>30.1.2017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353F3F3C-A60D-426C-8F94-912700854F7B}" type="slidenum">
              <a:rPr lang="bg-BG" smtClean="0"/>
              <a:pPr/>
              <a:t>‹#›</a:t>
            </a:fld>
            <a:endParaRPr lang="bg-BG"/>
          </a:p>
        </p:txBody>
      </p:sp>
      <p:sp>
        <p:nvSpPr>
          <p:cNvPr id="9" name="Контейнер за съдържание 8"/>
          <p:cNvSpPr>
            <a:spLocks noGrp="1"/>
          </p:cNvSpPr>
          <p:nvPr>
            <p:ph sz="quarter" idx="1"/>
          </p:nvPr>
        </p:nvSpPr>
        <p:spPr>
          <a:xfrm>
            <a:off x="457200" y="1600200"/>
            <a:ext cx="3657600" cy="45720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1" name="Контейнер за съдържание 10"/>
          <p:cNvSpPr>
            <a:spLocks noGrp="1"/>
          </p:cNvSpPr>
          <p:nvPr>
            <p:ph sz="quarter" idx="2"/>
          </p:nvPr>
        </p:nvSpPr>
        <p:spPr>
          <a:xfrm>
            <a:off x="4270248" y="1600200"/>
            <a:ext cx="3657600" cy="45720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7543800" cy="1143000"/>
          </a:xfrm>
        </p:spPr>
        <p:txBody>
          <a:bodyPr anchor="b"/>
          <a:lstStyle>
            <a:lvl1pPr>
              <a:defRPr/>
            </a:lvl1pPr>
          </a:lstStyle>
          <a:p>
            <a:r>
              <a:rPr kumimoji="0" lang="bg-BG" smtClean="0"/>
              <a:t>Редакт. стил загл. образец</a:t>
            </a:r>
            <a:endParaRPr kumimoji="0" lang="en-US"/>
          </a:p>
        </p:txBody>
      </p:sp>
      <p:sp>
        <p:nvSpPr>
          <p:cNvPr id="7" name="Контейнер за дата 6"/>
          <p:cNvSpPr>
            <a:spLocks noGrp="1"/>
          </p:cNvSpPr>
          <p:nvPr>
            <p:ph type="dt" sz="half" idx="10"/>
          </p:nvPr>
        </p:nvSpPr>
        <p:spPr/>
        <p:txBody>
          <a:bodyPr/>
          <a:lstStyle/>
          <a:p>
            <a:fld id="{273CC536-4F3D-4E22-A9F1-A3C6D40310AC}" type="datetimeFigureOut">
              <a:rPr lang="bg-BG" smtClean="0"/>
              <a:pPr/>
              <a:t>30.1.2017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353F3F3C-A60D-426C-8F94-912700854F7B}" type="slidenum">
              <a:rPr lang="bg-BG" smtClean="0"/>
              <a:pPr/>
              <a:t>‹#›</a:t>
            </a:fld>
            <a:endParaRPr lang="bg-BG"/>
          </a:p>
        </p:txBody>
      </p:sp>
      <p:sp>
        <p:nvSpPr>
          <p:cNvPr id="11" name="Контейнер за съдържание 10"/>
          <p:cNvSpPr>
            <a:spLocks noGrp="1"/>
          </p:cNvSpPr>
          <p:nvPr>
            <p:ph sz="quarter" idx="2"/>
          </p:nvPr>
        </p:nvSpPr>
        <p:spPr>
          <a:xfrm>
            <a:off x="457200" y="2362200"/>
            <a:ext cx="3657600" cy="38862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3" name="Контейнер за съдържание 12"/>
          <p:cNvSpPr>
            <a:spLocks noGrp="1"/>
          </p:cNvSpPr>
          <p:nvPr>
            <p:ph sz="quarter" idx="4"/>
          </p:nvPr>
        </p:nvSpPr>
        <p:spPr>
          <a:xfrm>
            <a:off x="4371975" y="2362200"/>
            <a:ext cx="3657600" cy="3886200"/>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12" name="Текстов контейне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Щракнете, за да редактирате стиловете на текста в образеца</a:t>
            </a:r>
          </a:p>
        </p:txBody>
      </p:sp>
      <p:sp>
        <p:nvSpPr>
          <p:cNvPr id="14" name="Текстов контейне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bg-BG" smtClean="0"/>
              <a:t>Щракнете, за да редактирате стиловете на текста в образеца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kumimoji="0" lang="bg-BG" smtClean="0"/>
              <a:t>Редакт. стил загл. образец</a:t>
            </a:r>
            <a:endParaRPr kumimoji="0" lang="en-US"/>
          </a:p>
        </p:txBody>
      </p:sp>
      <p:sp>
        <p:nvSpPr>
          <p:cNvPr id="6" name="Контейнер за дата 5"/>
          <p:cNvSpPr>
            <a:spLocks noGrp="1"/>
          </p:cNvSpPr>
          <p:nvPr>
            <p:ph type="dt" sz="half" idx="10"/>
          </p:nvPr>
        </p:nvSpPr>
        <p:spPr/>
        <p:txBody>
          <a:bodyPr rtlCol="0"/>
          <a:lstStyle/>
          <a:p>
            <a:fld id="{273CC536-4F3D-4E22-A9F1-A3C6D40310AC}" type="datetimeFigureOut">
              <a:rPr lang="bg-BG" smtClean="0"/>
              <a:pPr/>
              <a:t>30.1.2017 г.</a:t>
            </a:fld>
            <a:endParaRPr lang="bg-BG"/>
          </a:p>
        </p:txBody>
      </p:sp>
      <p:sp>
        <p:nvSpPr>
          <p:cNvPr id="7" name="Контейнер за номер на слайда 6"/>
          <p:cNvSpPr>
            <a:spLocks noGrp="1"/>
          </p:cNvSpPr>
          <p:nvPr>
            <p:ph type="sldNum" sz="quarter" idx="11"/>
          </p:nvPr>
        </p:nvSpPr>
        <p:spPr/>
        <p:txBody>
          <a:bodyPr rtlCol="0"/>
          <a:lstStyle/>
          <a:p>
            <a:fld id="{353F3F3C-A60D-426C-8F94-912700854F7B}" type="slidenum">
              <a:rPr lang="bg-BG" smtClean="0"/>
              <a:pPr/>
              <a:t>‹#›</a:t>
            </a:fld>
            <a:endParaRPr lang="bg-BG"/>
          </a:p>
        </p:txBody>
      </p:sp>
      <p:sp>
        <p:nvSpPr>
          <p:cNvPr id="8" name="Контейнер за долния колонтитул 7"/>
          <p:cNvSpPr>
            <a:spLocks noGrp="1"/>
          </p:cNvSpPr>
          <p:nvPr>
            <p:ph type="ftr" sz="quarter" idx="12"/>
          </p:nvPr>
        </p:nvSpPr>
        <p:spPr/>
        <p:txBody>
          <a:bodyPr rtlCol="0"/>
          <a:lstStyle/>
          <a:p>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273CC536-4F3D-4E22-A9F1-A3C6D40310AC}" type="datetimeFigureOut">
              <a:rPr lang="bg-BG" smtClean="0"/>
              <a:pPr/>
              <a:t>30.1.2017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353F3F3C-A60D-426C-8F94-912700854F7B}"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10" name="Право съединение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лавие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bg-BG" smtClean="0"/>
              <a:t>Редакт. стил загл. образец</a:t>
            </a:r>
            <a:endParaRPr kumimoji="0" lang="en-US"/>
          </a:p>
        </p:txBody>
      </p:sp>
      <p:sp>
        <p:nvSpPr>
          <p:cNvPr id="3" name="Текстов контейне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bg-BG" smtClean="0"/>
              <a:t>Щракнете, за да редактирате стиловете на текста в образеца</a:t>
            </a:r>
          </a:p>
        </p:txBody>
      </p:sp>
      <p:sp>
        <p:nvSpPr>
          <p:cNvPr id="8" name="Право съединение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аво съединение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аво съединение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авоъгъл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аво съединение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Контейнер за съдържание 17"/>
          <p:cNvSpPr>
            <a:spLocks noGrp="1"/>
          </p:cNvSpPr>
          <p:nvPr>
            <p:ph sz="quarter" idx="1"/>
          </p:nvPr>
        </p:nvSpPr>
        <p:spPr>
          <a:xfrm>
            <a:off x="304800" y="274320"/>
            <a:ext cx="5638800" cy="6327648"/>
          </a:xfrm>
        </p:spPr>
        <p:txBody>
          <a:bodyPr/>
          <a:lstStyle/>
          <a:p>
            <a:pPr lvl="0" eaLnBrk="1" latinLnBrk="0" hangingPunct="1"/>
            <a:r>
              <a:rPr lang="bg-BG" smtClean="0"/>
              <a:t>Щракнете, за да редактирате стиловете на текста в образеца</a:t>
            </a:r>
          </a:p>
          <a:p>
            <a:pPr lvl="1" eaLnBrk="1" latinLnBrk="0" hangingPunct="1"/>
            <a:r>
              <a:rPr lang="bg-BG" smtClean="0"/>
              <a:t>Второ ниво</a:t>
            </a:r>
          </a:p>
          <a:p>
            <a:pPr lvl="2" eaLnBrk="1" latinLnBrk="0" hangingPunct="1"/>
            <a:r>
              <a:rPr lang="bg-BG" smtClean="0"/>
              <a:t>Трето ниво</a:t>
            </a:r>
          </a:p>
          <a:p>
            <a:pPr lvl="3" eaLnBrk="1" latinLnBrk="0" hangingPunct="1"/>
            <a:r>
              <a:rPr lang="bg-BG" smtClean="0"/>
              <a:t>Четвърто ниво</a:t>
            </a:r>
          </a:p>
          <a:p>
            <a:pPr lvl="4" eaLnBrk="1" latinLnBrk="0" hangingPunct="1"/>
            <a:r>
              <a:rPr lang="bg-BG" smtClean="0"/>
              <a:t>Пето ниво</a:t>
            </a:r>
            <a:endParaRPr kumimoji="0" lang="en-US"/>
          </a:p>
        </p:txBody>
      </p:sp>
      <p:sp>
        <p:nvSpPr>
          <p:cNvPr id="21" name="Контейнер за дата 20"/>
          <p:cNvSpPr>
            <a:spLocks noGrp="1"/>
          </p:cNvSpPr>
          <p:nvPr>
            <p:ph type="dt" sz="half" idx="14"/>
          </p:nvPr>
        </p:nvSpPr>
        <p:spPr/>
        <p:txBody>
          <a:bodyPr rtlCol="0"/>
          <a:lstStyle/>
          <a:p>
            <a:fld id="{273CC536-4F3D-4E22-A9F1-A3C6D40310AC}" type="datetimeFigureOut">
              <a:rPr lang="bg-BG" smtClean="0"/>
              <a:pPr/>
              <a:t>30.1.2017 г.</a:t>
            </a:fld>
            <a:endParaRPr lang="bg-BG"/>
          </a:p>
        </p:txBody>
      </p:sp>
      <p:sp>
        <p:nvSpPr>
          <p:cNvPr id="22" name="Контейнер за номер на слайда 21"/>
          <p:cNvSpPr>
            <a:spLocks noGrp="1"/>
          </p:cNvSpPr>
          <p:nvPr>
            <p:ph type="sldNum" sz="quarter" idx="15"/>
          </p:nvPr>
        </p:nvSpPr>
        <p:spPr/>
        <p:txBody>
          <a:bodyPr rtlCol="0"/>
          <a:lstStyle/>
          <a:p>
            <a:fld id="{353F3F3C-A60D-426C-8F94-912700854F7B}" type="slidenum">
              <a:rPr lang="bg-BG" smtClean="0"/>
              <a:pPr/>
              <a:t>‹#›</a:t>
            </a:fld>
            <a:endParaRPr lang="bg-BG"/>
          </a:p>
        </p:txBody>
      </p:sp>
      <p:sp>
        <p:nvSpPr>
          <p:cNvPr id="23" name="Контейнер за долния колонтитул 22"/>
          <p:cNvSpPr>
            <a:spLocks noGrp="1"/>
          </p:cNvSpPr>
          <p:nvPr>
            <p:ph type="ftr" sz="quarter" idx="16"/>
          </p:nvPr>
        </p:nvSpPr>
        <p:spPr/>
        <p:txBody>
          <a:bodyPr rtlCol="0"/>
          <a:lstStyle/>
          <a:p>
            <a:endParaRPr lang="bg-B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9" name="Право съединение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лавие 1"/>
          <p:cNvSpPr>
            <a:spLocks noGrp="1"/>
          </p:cNvSpPr>
          <p:nvPr>
            <p:ph type="title"/>
          </p:nvPr>
        </p:nvSpPr>
        <p:spPr>
          <a:xfrm rot="5400000">
            <a:off x="3350133" y="3200400"/>
            <a:ext cx="6309360" cy="457200"/>
          </a:xfrm>
        </p:spPr>
        <p:txBody>
          <a:bodyPr anchor="b"/>
          <a:lstStyle>
            <a:lvl1pPr algn="l">
              <a:buNone/>
              <a:defRPr sz="2000" b="1"/>
            </a:lvl1pPr>
          </a:lstStyle>
          <a:p>
            <a:r>
              <a:rPr kumimoji="0" lang="bg-BG" smtClean="0"/>
              <a:t>Редакт. стил загл. образец</a:t>
            </a:r>
            <a:endParaRPr kumimoji="0" lang="en-US"/>
          </a:p>
        </p:txBody>
      </p:sp>
      <p:sp>
        <p:nvSpPr>
          <p:cNvPr id="3" name="Контейнер за картина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bg-BG" smtClean="0"/>
              <a:t>Щракнете върху иконата, за да добавите картина</a:t>
            </a:r>
            <a:endParaRPr kumimoji="0" lang="en-US" dirty="0"/>
          </a:p>
        </p:txBody>
      </p:sp>
      <p:sp>
        <p:nvSpPr>
          <p:cNvPr id="4" name="Текстов контейне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bg-BG" smtClean="0"/>
              <a:t>Щракнете, за да редактирате стиловете на текста в образеца</a:t>
            </a:r>
          </a:p>
        </p:txBody>
      </p:sp>
      <p:sp>
        <p:nvSpPr>
          <p:cNvPr id="10" name="Право съединение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авоъгъл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аво съединение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аво съединение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аво съединение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Контейнер за дата 16"/>
          <p:cNvSpPr>
            <a:spLocks noGrp="1"/>
          </p:cNvSpPr>
          <p:nvPr>
            <p:ph type="dt" sz="half" idx="10"/>
          </p:nvPr>
        </p:nvSpPr>
        <p:spPr/>
        <p:txBody>
          <a:bodyPr rtlCol="0"/>
          <a:lstStyle/>
          <a:p>
            <a:fld id="{273CC536-4F3D-4E22-A9F1-A3C6D40310AC}" type="datetimeFigureOut">
              <a:rPr lang="bg-BG" smtClean="0"/>
              <a:pPr/>
              <a:t>30.1.2017 г.</a:t>
            </a:fld>
            <a:endParaRPr lang="bg-BG"/>
          </a:p>
        </p:txBody>
      </p:sp>
      <p:sp>
        <p:nvSpPr>
          <p:cNvPr id="18" name="Контейнер за номер на слайда 17"/>
          <p:cNvSpPr>
            <a:spLocks noGrp="1"/>
          </p:cNvSpPr>
          <p:nvPr>
            <p:ph type="sldNum" sz="quarter" idx="11"/>
          </p:nvPr>
        </p:nvSpPr>
        <p:spPr/>
        <p:txBody>
          <a:bodyPr rtlCol="0"/>
          <a:lstStyle/>
          <a:p>
            <a:fld id="{353F3F3C-A60D-426C-8F94-912700854F7B}" type="slidenum">
              <a:rPr lang="bg-BG" smtClean="0"/>
              <a:pPr/>
              <a:t>‹#›</a:t>
            </a:fld>
            <a:endParaRPr lang="bg-BG"/>
          </a:p>
        </p:txBody>
      </p:sp>
      <p:sp>
        <p:nvSpPr>
          <p:cNvPr id="21" name="Контейнер за долния колонтитул 20"/>
          <p:cNvSpPr>
            <a:spLocks noGrp="1"/>
          </p:cNvSpPr>
          <p:nvPr>
            <p:ph type="ftr" sz="quarter" idx="12"/>
          </p:nvPr>
        </p:nvSpPr>
        <p:spPr/>
        <p:txBody>
          <a:bodyPr rtlCol="0"/>
          <a:lstStyle/>
          <a:p>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Право съединение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Контейнер за заглавие 21"/>
          <p:cNvSpPr>
            <a:spLocks noGrp="1"/>
          </p:cNvSpPr>
          <p:nvPr>
            <p:ph type="title"/>
          </p:nvPr>
        </p:nvSpPr>
        <p:spPr>
          <a:xfrm>
            <a:off x="457200" y="274638"/>
            <a:ext cx="7467600" cy="1143000"/>
          </a:xfrm>
          <a:prstGeom prst="rect">
            <a:avLst/>
          </a:prstGeom>
        </p:spPr>
        <p:txBody>
          <a:bodyPr vert="horz" anchor="b">
            <a:normAutofit/>
          </a:bodyPr>
          <a:lstStyle/>
          <a:p>
            <a:r>
              <a:rPr kumimoji="0" lang="bg-BG" smtClean="0"/>
              <a:t>Редакт. стил загл. образец</a:t>
            </a:r>
            <a:endParaRPr kumimoji="0" lang="en-US"/>
          </a:p>
        </p:txBody>
      </p:sp>
      <p:sp>
        <p:nvSpPr>
          <p:cNvPr id="13" name="Текстов контейне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bg-BG" smtClean="0"/>
              <a:t>Щракнете, за да редактирате стиловете на текста в образеца</a:t>
            </a:r>
          </a:p>
          <a:p>
            <a:pPr lvl="1" eaLnBrk="1" latinLnBrk="0" hangingPunct="1"/>
            <a:r>
              <a:rPr kumimoji="0" lang="bg-BG" smtClean="0"/>
              <a:t>Второ ниво</a:t>
            </a:r>
          </a:p>
          <a:p>
            <a:pPr lvl="2" eaLnBrk="1" latinLnBrk="0" hangingPunct="1"/>
            <a:r>
              <a:rPr kumimoji="0" lang="bg-BG" smtClean="0"/>
              <a:t>Трето ниво</a:t>
            </a:r>
          </a:p>
          <a:p>
            <a:pPr lvl="3" eaLnBrk="1" latinLnBrk="0" hangingPunct="1"/>
            <a:r>
              <a:rPr kumimoji="0" lang="bg-BG" smtClean="0"/>
              <a:t>Четвърто ниво</a:t>
            </a:r>
          </a:p>
          <a:p>
            <a:pPr lvl="4" eaLnBrk="1" latinLnBrk="0" hangingPunct="1"/>
            <a:r>
              <a:rPr kumimoji="0" lang="bg-BG" smtClean="0"/>
              <a:t>Пето ниво</a:t>
            </a:r>
            <a:endParaRPr kumimoji="0" lang="en-US"/>
          </a:p>
        </p:txBody>
      </p:sp>
      <p:sp>
        <p:nvSpPr>
          <p:cNvPr id="14" name="Контейнер за 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3CC536-4F3D-4E22-A9F1-A3C6D40310AC}" type="datetimeFigureOut">
              <a:rPr lang="bg-BG" smtClean="0"/>
              <a:pPr/>
              <a:t>30.1.2017 г.</a:t>
            </a:fld>
            <a:endParaRPr lang="bg-BG"/>
          </a:p>
        </p:txBody>
      </p:sp>
      <p:sp>
        <p:nvSpPr>
          <p:cNvPr id="3" name="Контейнер за долния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bg-BG"/>
          </a:p>
        </p:txBody>
      </p:sp>
      <p:sp>
        <p:nvSpPr>
          <p:cNvPr id="7" name="Право съединение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аво съединение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авоъгъл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аво съединение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Контейнер за номер на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3F3F3C-A60D-426C-8F94-912700854F7B}"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3203848" y="5295822"/>
            <a:ext cx="8046640" cy="941490"/>
          </a:xfrm>
        </p:spPr>
        <p:txBody>
          <a:bodyPr>
            <a:normAutofit fontScale="90000"/>
          </a:bodyPr>
          <a:lstStyle/>
          <a:p>
            <a:r>
              <a:rPr lang="bg-BG" sz="2600" dirty="0" smtClean="0">
                <a:solidFill>
                  <a:srgbClr val="002060"/>
                </a:solidFill>
              </a:rPr>
              <a:t/>
            </a:r>
            <a:br>
              <a:rPr lang="bg-BG" sz="2600" dirty="0" smtClean="0">
                <a:solidFill>
                  <a:srgbClr val="002060"/>
                </a:solidFill>
              </a:rPr>
            </a:br>
            <a:r>
              <a:rPr lang="bg-BG" sz="2600" dirty="0">
                <a:solidFill>
                  <a:srgbClr val="002060"/>
                </a:solidFill>
              </a:rPr>
              <a:t/>
            </a:r>
            <a:br>
              <a:rPr lang="bg-BG" sz="2600" dirty="0">
                <a:solidFill>
                  <a:srgbClr val="002060"/>
                </a:solidFill>
              </a:rPr>
            </a:br>
            <a:r>
              <a:rPr lang="bg-BG" sz="2600" dirty="0" smtClean="0">
                <a:solidFill>
                  <a:srgbClr val="002060"/>
                </a:solidFill>
              </a:rPr>
              <a:t/>
            </a:r>
            <a:br>
              <a:rPr lang="bg-BG" sz="2600" dirty="0" smtClean="0">
                <a:solidFill>
                  <a:srgbClr val="002060"/>
                </a:solidFill>
              </a:rPr>
            </a:br>
            <a:r>
              <a:rPr lang="bg-BG" sz="2600" dirty="0" smtClean="0">
                <a:solidFill>
                  <a:srgbClr val="002060"/>
                </a:solidFill>
              </a:rPr>
              <a:t/>
            </a:r>
            <a:br>
              <a:rPr lang="bg-BG" sz="2600" dirty="0" smtClean="0">
                <a:solidFill>
                  <a:srgbClr val="002060"/>
                </a:solidFill>
              </a:rPr>
            </a:br>
            <a:r>
              <a:rPr lang="bg-BG" dirty="0" smtClean="0">
                <a:solidFill>
                  <a:srgbClr val="002060"/>
                </a:solidFill>
              </a:rPr>
              <a:t/>
            </a:r>
            <a:br>
              <a:rPr lang="bg-BG" dirty="0" smtClean="0">
                <a:solidFill>
                  <a:srgbClr val="002060"/>
                </a:solidFill>
              </a:rPr>
            </a:br>
            <a:r>
              <a:rPr lang="bg-BG" dirty="0" smtClean="0">
                <a:solidFill>
                  <a:srgbClr val="002060"/>
                </a:solidFill>
                <a:latin typeface="+mn-lt"/>
              </a:rPr>
              <a:t>П Р Е З Е Н Т А Ц И Я</a:t>
            </a:r>
            <a:endParaRPr lang="bg-BG" dirty="0">
              <a:solidFill>
                <a:srgbClr val="002060"/>
              </a:solidFill>
              <a:latin typeface="+mn-lt"/>
            </a:endParaRPr>
          </a:p>
        </p:txBody>
      </p:sp>
      <p:sp>
        <p:nvSpPr>
          <p:cNvPr id="3" name="Подзаглавие 2"/>
          <p:cNvSpPr>
            <a:spLocks noGrp="1"/>
          </p:cNvSpPr>
          <p:nvPr>
            <p:ph type="subTitle" idx="1"/>
          </p:nvPr>
        </p:nvSpPr>
        <p:spPr>
          <a:xfrm>
            <a:off x="1907704" y="6165304"/>
            <a:ext cx="8406680" cy="1371600"/>
          </a:xfrm>
        </p:spPr>
        <p:txBody>
          <a:bodyPr>
            <a:normAutofit/>
          </a:bodyPr>
          <a:lstStyle/>
          <a:p>
            <a:r>
              <a:rPr lang="bg-BG" sz="2000" dirty="0" smtClean="0">
                <a:solidFill>
                  <a:srgbClr val="002060"/>
                </a:solidFill>
              </a:rPr>
              <a:t>на г-н Трайко Младенов, кмет на община Костинброд</a:t>
            </a:r>
            <a:endParaRPr lang="bg-BG" sz="2000" dirty="0">
              <a:solidFill>
                <a:srgbClr val="002060"/>
              </a:solidFill>
            </a:endParaRPr>
          </a:p>
        </p:txBody>
      </p:sp>
      <p:sp>
        <p:nvSpPr>
          <p:cNvPr id="4" name="Текстово поле 3"/>
          <p:cNvSpPr txBox="1"/>
          <p:nvPr/>
        </p:nvSpPr>
        <p:spPr>
          <a:xfrm>
            <a:off x="2123728" y="188640"/>
            <a:ext cx="6552728" cy="523220"/>
          </a:xfrm>
          <a:prstGeom prst="rect">
            <a:avLst/>
          </a:prstGeom>
          <a:noFill/>
        </p:spPr>
        <p:txBody>
          <a:bodyPr wrap="square" rtlCol="0">
            <a:spAutoFit/>
          </a:bodyPr>
          <a:lstStyle/>
          <a:p>
            <a:r>
              <a:rPr lang="bg-BG" sz="2800" b="1" i="1" dirty="0">
                <a:solidFill>
                  <a:srgbClr val="002060"/>
                </a:solidFill>
              </a:rPr>
              <a:t>Представяне на </a:t>
            </a:r>
            <a:r>
              <a:rPr lang="bg-BG" sz="2800" b="1" i="1" dirty="0" smtClean="0">
                <a:solidFill>
                  <a:srgbClr val="002060"/>
                </a:solidFill>
              </a:rPr>
              <a:t>община </a:t>
            </a:r>
            <a:r>
              <a:rPr lang="bg-BG" sz="2800" b="1" i="1" dirty="0">
                <a:solidFill>
                  <a:srgbClr val="002060"/>
                </a:solidFill>
              </a:rPr>
              <a:t>Костинброд</a:t>
            </a:r>
            <a:endParaRPr lang="bg-BG" sz="2800" b="1" i="1" dirty="0"/>
          </a:p>
        </p:txBody>
      </p:sp>
      <p:pic>
        <p:nvPicPr>
          <p:cNvPr id="7" name="Картина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1800" y="908720"/>
            <a:ext cx="4653136" cy="4653136"/>
          </a:xfrm>
          <a:prstGeom prst="rect">
            <a:avLst/>
          </a:prstGeom>
        </p:spPr>
      </p:pic>
      <p:pic>
        <p:nvPicPr>
          <p:cNvPr id="8" name="Картина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7428" y="44624"/>
            <a:ext cx="764292" cy="1066428"/>
          </a:xfrm>
          <a:prstGeom prst="rect">
            <a:avLst/>
          </a:prstGeom>
        </p:spPr>
      </p:pic>
    </p:spTree>
    <p:extLst>
      <p:ext uri="{BB962C8B-B14F-4D97-AF65-F5344CB8AC3E}">
        <p14:creationId xmlns:p14="http://schemas.microsoft.com/office/powerpoint/2010/main" val="9385821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35496" y="0"/>
            <a:ext cx="8640960" cy="2060848"/>
          </a:xfrm>
        </p:spPr>
        <p:txBody>
          <a:bodyPr>
            <a:normAutofit fontScale="70000" lnSpcReduction="20000"/>
          </a:bodyPr>
          <a:lstStyle/>
          <a:p>
            <a:r>
              <a:rPr lang="bg-BG" dirty="0" smtClean="0">
                <a:solidFill>
                  <a:srgbClr val="002060"/>
                </a:solidFill>
              </a:rPr>
              <a:t>В началото на тази година община </a:t>
            </a:r>
            <a:r>
              <a:rPr lang="bg-BG" dirty="0">
                <a:solidFill>
                  <a:srgbClr val="002060"/>
                </a:solidFill>
              </a:rPr>
              <a:t>Костинброд бе домакин на една особено важна среща между фирма „Юроспийд“ и общините Божурище, Своге, Годеч, Сливница, Драгоман и Костинброд. </a:t>
            </a:r>
            <a:r>
              <a:rPr lang="bg-BG" dirty="0" smtClean="0">
                <a:solidFill>
                  <a:srgbClr val="002060"/>
                </a:solidFill>
              </a:rPr>
              <a:t>Представителите </a:t>
            </a:r>
            <a:r>
              <a:rPr lang="bg-BG" dirty="0">
                <a:solidFill>
                  <a:srgbClr val="002060"/>
                </a:solidFill>
              </a:rPr>
              <a:t>от близките </a:t>
            </a:r>
            <a:r>
              <a:rPr lang="bg-BG" dirty="0" smtClean="0">
                <a:solidFill>
                  <a:srgbClr val="002060"/>
                </a:solidFill>
              </a:rPr>
              <a:t>на Костинброд общини, </a:t>
            </a:r>
            <a:r>
              <a:rPr lang="bg-BG" dirty="0">
                <a:solidFill>
                  <a:srgbClr val="002060"/>
                </a:solidFill>
              </a:rPr>
              <a:t>които присъстваха на срещата, имаха възможността да се запознаят с  г-н </a:t>
            </a:r>
            <a:r>
              <a:rPr lang="bg-BG" dirty="0" smtClean="0">
                <a:solidFill>
                  <a:srgbClr val="002060"/>
                </a:solidFill>
              </a:rPr>
              <a:t>Рашков - </a:t>
            </a:r>
            <a:r>
              <a:rPr lang="bg-BG" dirty="0">
                <a:solidFill>
                  <a:srgbClr val="002060"/>
                </a:solidFill>
              </a:rPr>
              <a:t>управител и собственик на транспортна фирма „Юроспийд“ООД и г-жа Поли Христова – ръководител на „Школа Юроспийд</a:t>
            </a:r>
            <a:r>
              <a:rPr lang="bg-BG" dirty="0" smtClean="0">
                <a:solidFill>
                  <a:srgbClr val="002060"/>
                </a:solidFill>
              </a:rPr>
              <a:t>“. В срещата бе популяризирана школата </a:t>
            </a:r>
            <a:r>
              <a:rPr lang="bg-BG" dirty="0">
                <a:solidFill>
                  <a:srgbClr val="002060"/>
                </a:solidFill>
              </a:rPr>
              <a:t>за професионални международни </a:t>
            </a:r>
            <a:r>
              <a:rPr lang="bg-BG" dirty="0" smtClean="0">
                <a:solidFill>
                  <a:srgbClr val="002060"/>
                </a:solidFill>
              </a:rPr>
              <a:t>шофьори на фирма </a:t>
            </a:r>
            <a:r>
              <a:rPr lang="bg-BG" dirty="0">
                <a:solidFill>
                  <a:srgbClr val="002060"/>
                </a:solidFill>
              </a:rPr>
              <a:t>„Юроспийд</a:t>
            </a:r>
            <a:r>
              <a:rPr lang="bg-BG" dirty="0" smtClean="0">
                <a:solidFill>
                  <a:srgbClr val="002060"/>
                </a:solidFill>
              </a:rPr>
              <a:t>“, разкриваща възможност за преспективно професионално развитие на мъже и жени от областта и цялата страна.</a:t>
            </a:r>
            <a:endParaRPr lang="bg-BG" dirty="0">
              <a:solidFill>
                <a:srgbClr val="002060"/>
              </a:solidFill>
            </a:endParaRPr>
          </a:p>
          <a:p>
            <a:endParaRPr lang="bg-BG" dirty="0"/>
          </a:p>
        </p:txBody>
      </p:sp>
      <p:pic>
        <p:nvPicPr>
          <p:cNvPr id="4" name="Picture 27" descr="C:\Users\Bistra\Desktop\презентация за 23.01\юроспийд среща\16145205_1203050946398896_1314121458_o.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988840"/>
            <a:ext cx="4680520" cy="3507170"/>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28" descr="C:\Users\Bistra\Desktop\презентация за 23.01\юроспийд среща\16122322_1203050893065568_1754537982_o.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3742424"/>
            <a:ext cx="3888432" cy="2926935"/>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539551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72008" y="16024"/>
            <a:ext cx="8964488" cy="2116832"/>
          </a:xfrm>
        </p:spPr>
        <p:txBody>
          <a:bodyPr>
            <a:normAutofit fontScale="62500" lnSpcReduction="20000"/>
          </a:bodyPr>
          <a:lstStyle/>
          <a:p>
            <a:r>
              <a:rPr lang="bg-BG" b="1" dirty="0" smtClean="0">
                <a:solidFill>
                  <a:srgbClr val="002060"/>
                </a:solidFill>
              </a:rPr>
              <a:t>Водният </a:t>
            </a:r>
            <a:r>
              <a:rPr lang="bg-BG" b="1" dirty="0">
                <a:solidFill>
                  <a:srgbClr val="002060"/>
                </a:solidFill>
              </a:rPr>
              <a:t>ц</a:t>
            </a:r>
            <a:r>
              <a:rPr lang="bg-BG" b="1" dirty="0" smtClean="0">
                <a:solidFill>
                  <a:srgbClr val="002060"/>
                </a:solidFill>
              </a:rPr>
              <a:t>икъл </a:t>
            </a:r>
            <a:r>
              <a:rPr lang="bg-BG" b="1" dirty="0">
                <a:solidFill>
                  <a:srgbClr val="002060"/>
                </a:solidFill>
              </a:rPr>
              <a:t>в град </a:t>
            </a:r>
            <a:r>
              <a:rPr lang="bg-BG" b="1" dirty="0" smtClean="0">
                <a:solidFill>
                  <a:srgbClr val="002060"/>
                </a:solidFill>
              </a:rPr>
              <a:t>Костинброд осъществен през </a:t>
            </a:r>
            <a:r>
              <a:rPr lang="bg-BG" b="1" dirty="0">
                <a:solidFill>
                  <a:srgbClr val="002060"/>
                </a:solidFill>
              </a:rPr>
              <a:t>2012-2015г</a:t>
            </a:r>
            <a:r>
              <a:rPr lang="bg-BG" b="1" dirty="0" smtClean="0">
                <a:solidFill>
                  <a:srgbClr val="002060"/>
                </a:solidFill>
              </a:rPr>
              <a:t>. даде възможност за качествено ново инфраструктурно развитие на града.</a:t>
            </a:r>
            <a:r>
              <a:rPr lang="bg-BG" dirty="0">
                <a:solidFill>
                  <a:srgbClr val="002060"/>
                </a:solidFill>
              </a:rPr>
              <a:t/>
            </a:r>
            <a:br>
              <a:rPr lang="bg-BG" dirty="0">
                <a:solidFill>
                  <a:srgbClr val="002060"/>
                </a:solidFill>
              </a:rPr>
            </a:br>
            <a:r>
              <a:rPr lang="bg-BG" dirty="0">
                <a:solidFill>
                  <a:srgbClr val="002060"/>
                </a:solidFill>
              </a:rPr>
              <a:t>Проектът е на стойност малко над 97 млн. лв. </a:t>
            </a:r>
            <a:r>
              <a:rPr lang="bg-BG" dirty="0" smtClean="0">
                <a:solidFill>
                  <a:srgbClr val="002060"/>
                </a:solidFill>
              </a:rPr>
              <a:t>или </a:t>
            </a:r>
            <a:r>
              <a:rPr lang="bg-BG" dirty="0">
                <a:solidFill>
                  <a:srgbClr val="002060"/>
                </a:solidFill>
              </a:rPr>
              <a:t>по 7,500 лв </a:t>
            </a:r>
            <a:r>
              <a:rPr lang="bg-BG" dirty="0" smtClean="0">
                <a:solidFill>
                  <a:srgbClr val="002060"/>
                </a:solidFill>
              </a:rPr>
              <a:t>инвестиция средно на жител от </a:t>
            </a:r>
            <a:r>
              <a:rPr lang="bg-BG" dirty="0">
                <a:solidFill>
                  <a:srgbClr val="002060"/>
                </a:solidFill>
              </a:rPr>
              <a:t>града</a:t>
            </a:r>
            <a:r>
              <a:rPr lang="bg-BG" dirty="0" smtClean="0">
                <a:solidFill>
                  <a:srgbClr val="002060"/>
                </a:solidFill>
              </a:rPr>
              <a:t>. Това </a:t>
            </a:r>
            <a:r>
              <a:rPr lang="bg-BG" dirty="0">
                <a:solidFill>
                  <a:srgbClr val="002060"/>
                </a:solidFill>
              </a:rPr>
              <a:t>е  един от най-големите проекти във водния сектор, реализирани в България. Финансирането е от Кохезионния фонд на Европейския съюз и от Държавния бюджет на Република България чрез </a:t>
            </a:r>
            <a:r>
              <a:rPr lang="bg-BG" dirty="0" smtClean="0">
                <a:solidFill>
                  <a:srgbClr val="002060"/>
                </a:solidFill>
              </a:rPr>
              <a:t>оперативна </a:t>
            </a:r>
            <a:r>
              <a:rPr lang="bg-BG" dirty="0">
                <a:solidFill>
                  <a:srgbClr val="002060"/>
                </a:solidFill>
              </a:rPr>
              <a:t>програма „Околна среда 2007-2013 г.”, както и от бюджета на </a:t>
            </a:r>
            <a:r>
              <a:rPr lang="bg-BG" dirty="0" smtClean="0">
                <a:solidFill>
                  <a:srgbClr val="002060"/>
                </a:solidFill>
              </a:rPr>
              <a:t>община </a:t>
            </a:r>
            <a:r>
              <a:rPr lang="bg-BG" dirty="0">
                <a:solidFill>
                  <a:srgbClr val="002060"/>
                </a:solidFill>
              </a:rPr>
              <a:t>Костинброд</a:t>
            </a:r>
            <a:r>
              <a:rPr lang="bg-BG" dirty="0" smtClean="0">
                <a:solidFill>
                  <a:srgbClr val="002060"/>
                </a:solidFill>
              </a:rPr>
              <a:t>. В </a:t>
            </a:r>
            <a:r>
              <a:rPr lang="bg-BG" dirty="0">
                <a:solidFill>
                  <a:srgbClr val="002060"/>
                </a:solidFill>
              </a:rPr>
              <a:t>рамките на 2 години строителен </a:t>
            </a:r>
            <a:r>
              <a:rPr lang="bg-BG" dirty="0" smtClean="0">
                <a:solidFill>
                  <a:srgbClr val="002060"/>
                </a:solidFill>
              </a:rPr>
              <a:t>консорциум </a:t>
            </a:r>
            <a:r>
              <a:rPr lang="bg-BG" dirty="0">
                <a:solidFill>
                  <a:srgbClr val="002060"/>
                </a:solidFill>
              </a:rPr>
              <a:t>реконструира близо 41 км от водопроводната мрежа и положи 43 км от канализацията. </a:t>
            </a:r>
            <a:r>
              <a:rPr lang="bg-BG" dirty="0" smtClean="0">
                <a:solidFill>
                  <a:srgbClr val="002060"/>
                </a:solidFill>
              </a:rPr>
              <a:t>Използваните от изпълнителя материали и технологии гарантират </a:t>
            </a:r>
            <a:r>
              <a:rPr lang="bg-BG" dirty="0">
                <a:solidFill>
                  <a:srgbClr val="002060"/>
                </a:solidFill>
              </a:rPr>
              <a:t>дълъг експлоатационен живот на съоръженията.</a:t>
            </a:r>
          </a:p>
          <a:p>
            <a:endParaRPr lang="bg-BG" dirty="0"/>
          </a:p>
        </p:txBody>
      </p:sp>
      <p:pic>
        <p:nvPicPr>
          <p:cNvPr id="4" name="Picture 31" descr="C:\Users\Bistra\Desktop\презентация за 23.01\воден цикъл\wp1j.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988840"/>
            <a:ext cx="3175635" cy="2124075"/>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30" descr="C:\Users\Bistra\Desktop\презентация за 23.01\воден цикъл\karta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3092" y="1988840"/>
            <a:ext cx="4343283" cy="2124075"/>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32" descr="C:\Users\Bistra\Desktop\презентация за 23.01\воден цикъл\zx620_2344596.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22" y="4282149"/>
            <a:ext cx="3500986" cy="2459219"/>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7" name="Picture 29" descr="C:\Users\Bistra\Desktop\презентация за 23.01\воден цикъл\655-402-kostinbrod-rajkomers.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6267" y="4274302"/>
            <a:ext cx="3592157" cy="2467066"/>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436295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496944" cy="3240360"/>
          </a:xfrm>
        </p:spPr>
        <p:txBody>
          <a:bodyPr>
            <a:normAutofit fontScale="85000" lnSpcReduction="20000"/>
          </a:bodyPr>
          <a:lstStyle/>
          <a:p>
            <a:r>
              <a:rPr lang="bg-BG" dirty="0" smtClean="0">
                <a:solidFill>
                  <a:srgbClr val="002060"/>
                </a:solidFill>
              </a:rPr>
              <a:t>Изградената пречиствателна станция за отпадъчни води е с капацитет 13 020 еквивалент жители.</a:t>
            </a:r>
          </a:p>
          <a:p>
            <a:r>
              <a:rPr lang="bg-BG" dirty="0" smtClean="0">
                <a:solidFill>
                  <a:srgbClr val="002060"/>
                </a:solidFill>
              </a:rPr>
              <a:t>Изградената, реконструирана и </a:t>
            </a:r>
            <a:r>
              <a:rPr lang="bg-BG" dirty="0" err="1" smtClean="0">
                <a:solidFill>
                  <a:srgbClr val="002060"/>
                </a:solidFill>
              </a:rPr>
              <a:t>рехабилитирана</a:t>
            </a:r>
            <a:r>
              <a:rPr lang="bg-BG" dirty="0" smtClean="0">
                <a:solidFill>
                  <a:srgbClr val="002060"/>
                </a:solidFill>
              </a:rPr>
              <a:t> канализационна мрежа и отливни канали е с обща дължина 43 591 км, от която се ползват 8 312 еквивалент жители.</a:t>
            </a:r>
          </a:p>
          <a:p>
            <a:r>
              <a:rPr lang="bg-BG" dirty="0" smtClean="0">
                <a:solidFill>
                  <a:srgbClr val="002060"/>
                </a:solidFill>
              </a:rPr>
              <a:t>Рехабилитирана водопроводна мрежа с дължина 40 850 км, от която се ползват 8 </a:t>
            </a:r>
            <a:r>
              <a:rPr lang="bg-BG" dirty="0">
                <a:solidFill>
                  <a:srgbClr val="002060"/>
                </a:solidFill>
              </a:rPr>
              <a:t>312 еквивалент </a:t>
            </a:r>
            <a:r>
              <a:rPr lang="bg-BG" dirty="0" smtClean="0">
                <a:solidFill>
                  <a:srgbClr val="002060"/>
                </a:solidFill>
              </a:rPr>
              <a:t>жители.</a:t>
            </a:r>
          </a:p>
          <a:p>
            <a:r>
              <a:rPr lang="bg-BG" dirty="0" smtClean="0">
                <a:solidFill>
                  <a:srgbClr val="002060"/>
                </a:solidFill>
              </a:rPr>
              <a:t>Бяха </a:t>
            </a:r>
            <a:r>
              <a:rPr lang="bg-BG" dirty="0" err="1" smtClean="0">
                <a:solidFill>
                  <a:srgbClr val="002060"/>
                </a:solidFill>
              </a:rPr>
              <a:t>удълбочени</a:t>
            </a:r>
            <a:r>
              <a:rPr lang="bg-BG" dirty="0" smtClean="0">
                <a:solidFill>
                  <a:srgbClr val="002060"/>
                </a:solidFill>
              </a:rPr>
              <a:t> двете реки, </a:t>
            </a:r>
            <a:r>
              <a:rPr lang="bg-BG" dirty="0" err="1" smtClean="0">
                <a:solidFill>
                  <a:srgbClr val="002060"/>
                </a:solidFill>
              </a:rPr>
              <a:t>минаващи</a:t>
            </a:r>
            <a:r>
              <a:rPr lang="bg-BG" dirty="0" smtClean="0">
                <a:solidFill>
                  <a:srgbClr val="002060"/>
                </a:solidFill>
              </a:rPr>
              <a:t> през община Костинброд, които с проекта се превърнаха в отливни канали.</a:t>
            </a:r>
          </a:p>
          <a:p>
            <a:r>
              <a:rPr lang="bg-BG" dirty="0" err="1" smtClean="0">
                <a:solidFill>
                  <a:srgbClr val="002060"/>
                </a:solidFill>
              </a:rPr>
              <a:t>Удълбочаване</a:t>
            </a:r>
            <a:r>
              <a:rPr lang="bg-BG" dirty="0" smtClean="0">
                <a:solidFill>
                  <a:srgbClr val="002060"/>
                </a:solidFill>
              </a:rPr>
              <a:t> на река Белица – 4 170 метра.</a:t>
            </a:r>
          </a:p>
          <a:p>
            <a:r>
              <a:rPr lang="bg-BG" dirty="0" smtClean="0">
                <a:solidFill>
                  <a:srgbClr val="002060"/>
                </a:solidFill>
              </a:rPr>
              <a:t>Удълбочаване на река Блато – 2 830 метра.</a:t>
            </a:r>
            <a:endParaRPr lang="bg-BG" dirty="0">
              <a:solidFill>
                <a:srgbClr val="002060"/>
              </a:solidFill>
            </a:endParaRPr>
          </a:p>
        </p:txBody>
      </p:sp>
      <p:pic>
        <p:nvPicPr>
          <p:cNvPr id="2" name="Picture 2" descr="C:\Users\Bistra\Desktop\16343947_1209924682378189_1646798771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2" y="3429000"/>
            <a:ext cx="3738562" cy="2803922"/>
          </a:xfrm>
          <a:prstGeom prst="rect">
            <a:avLst/>
          </a:prstGeom>
        </p:spPr>
        <p:style>
          <a:lnRef idx="3">
            <a:schemeClr val="lt1"/>
          </a:lnRef>
          <a:fillRef idx="1">
            <a:schemeClr val="dk1"/>
          </a:fillRef>
          <a:effectRef idx="1">
            <a:schemeClr val="dk1"/>
          </a:effectRef>
          <a:fontRef idx="minor">
            <a:schemeClr val="lt1"/>
          </a:fontRef>
        </p:style>
      </p:pic>
      <p:pic>
        <p:nvPicPr>
          <p:cNvPr id="4" name="Picture 3" descr="C:\Users\Bistra\Desktop\16358399_1209924679044856_66661190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786" y="4071942"/>
            <a:ext cx="3214678" cy="2411009"/>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147403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107504" y="4624536"/>
            <a:ext cx="8784976" cy="2332856"/>
          </a:xfrm>
        </p:spPr>
        <p:txBody>
          <a:bodyPr>
            <a:normAutofit fontScale="92500" lnSpcReduction="10000"/>
          </a:bodyPr>
          <a:lstStyle/>
          <a:p>
            <a:pPr marL="0" indent="0">
              <a:buNone/>
            </a:pPr>
            <a:r>
              <a:rPr lang="en-US" dirty="0" err="1">
                <a:solidFill>
                  <a:srgbClr val="002060"/>
                </a:solidFill>
              </a:rPr>
              <a:t>Основната</a:t>
            </a:r>
            <a:r>
              <a:rPr lang="en-US" dirty="0">
                <a:solidFill>
                  <a:srgbClr val="002060"/>
                </a:solidFill>
              </a:rPr>
              <a:t> </a:t>
            </a:r>
            <a:r>
              <a:rPr lang="en-US" dirty="0" err="1">
                <a:solidFill>
                  <a:srgbClr val="002060"/>
                </a:solidFill>
              </a:rPr>
              <a:t>цел</a:t>
            </a:r>
            <a:r>
              <a:rPr lang="en-US" dirty="0">
                <a:solidFill>
                  <a:srgbClr val="002060"/>
                </a:solidFill>
              </a:rPr>
              <a:t> </a:t>
            </a:r>
            <a:r>
              <a:rPr lang="en-US" dirty="0" err="1">
                <a:solidFill>
                  <a:srgbClr val="002060"/>
                </a:solidFill>
              </a:rPr>
              <a:t>на</a:t>
            </a:r>
            <a:r>
              <a:rPr lang="en-US" dirty="0">
                <a:solidFill>
                  <a:srgbClr val="002060"/>
                </a:solidFill>
              </a:rPr>
              <a:t> </a:t>
            </a:r>
            <a:r>
              <a:rPr lang="en-US" dirty="0" err="1">
                <a:solidFill>
                  <a:srgbClr val="002060"/>
                </a:solidFill>
              </a:rPr>
              <a:t>проекта</a:t>
            </a:r>
            <a:r>
              <a:rPr lang="en-US" dirty="0">
                <a:solidFill>
                  <a:srgbClr val="002060"/>
                </a:solidFill>
              </a:rPr>
              <a:t> е </a:t>
            </a:r>
            <a:r>
              <a:rPr lang="en-US" dirty="0" err="1">
                <a:solidFill>
                  <a:srgbClr val="002060"/>
                </a:solidFill>
              </a:rPr>
              <a:t>подобряване</a:t>
            </a:r>
            <a:r>
              <a:rPr lang="en-US" dirty="0">
                <a:solidFill>
                  <a:srgbClr val="002060"/>
                </a:solidFill>
              </a:rPr>
              <a:t> и </a:t>
            </a:r>
            <a:r>
              <a:rPr lang="en-US" dirty="0" err="1">
                <a:solidFill>
                  <a:srgbClr val="002060"/>
                </a:solidFill>
              </a:rPr>
              <a:t>развитие</a:t>
            </a:r>
            <a:r>
              <a:rPr lang="en-US" dirty="0">
                <a:solidFill>
                  <a:srgbClr val="002060"/>
                </a:solidFill>
              </a:rPr>
              <a:t> </a:t>
            </a:r>
            <a:r>
              <a:rPr lang="en-US" dirty="0" err="1">
                <a:solidFill>
                  <a:srgbClr val="002060"/>
                </a:solidFill>
              </a:rPr>
              <a:t>на</a:t>
            </a:r>
            <a:r>
              <a:rPr lang="en-US" dirty="0">
                <a:solidFill>
                  <a:srgbClr val="002060"/>
                </a:solidFill>
              </a:rPr>
              <a:t> </a:t>
            </a:r>
            <a:r>
              <a:rPr lang="en-US" dirty="0" err="1">
                <a:solidFill>
                  <a:srgbClr val="002060"/>
                </a:solidFill>
              </a:rPr>
              <a:t>инфраструктурата</a:t>
            </a:r>
            <a:r>
              <a:rPr lang="en-US" dirty="0">
                <a:solidFill>
                  <a:srgbClr val="002060"/>
                </a:solidFill>
              </a:rPr>
              <a:t> </a:t>
            </a:r>
            <a:r>
              <a:rPr lang="en-US" dirty="0" err="1">
                <a:solidFill>
                  <a:srgbClr val="002060"/>
                </a:solidFill>
              </a:rPr>
              <a:t>за</a:t>
            </a:r>
            <a:r>
              <a:rPr lang="en-US" dirty="0">
                <a:solidFill>
                  <a:srgbClr val="002060"/>
                </a:solidFill>
              </a:rPr>
              <a:t> </a:t>
            </a:r>
            <a:r>
              <a:rPr lang="en-US" dirty="0" err="1">
                <a:solidFill>
                  <a:srgbClr val="002060"/>
                </a:solidFill>
              </a:rPr>
              <a:t>отпадъчни</a:t>
            </a:r>
            <a:r>
              <a:rPr lang="en-US" dirty="0">
                <a:solidFill>
                  <a:srgbClr val="002060"/>
                </a:solidFill>
              </a:rPr>
              <a:t> </a:t>
            </a:r>
            <a:r>
              <a:rPr lang="en-US" dirty="0" err="1">
                <a:solidFill>
                  <a:srgbClr val="002060"/>
                </a:solidFill>
              </a:rPr>
              <a:t>води</a:t>
            </a:r>
            <a:r>
              <a:rPr lang="en-US" dirty="0">
                <a:solidFill>
                  <a:srgbClr val="002060"/>
                </a:solidFill>
              </a:rPr>
              <a:t> в </a:t>
            </a:r>
            <a:r>
              <a:rPr lang="en-US" dirty="0" err="1">
                <a:solidFill>
                  <a:srgbClr val="002060"/>
                </a:solidFill>
              </a:rPr>
              <a:t>града</a:t>
            </a:r>
            <a:r>
              <a:rPr lang="en-US" dirty="0">
                <a:solidFill>
                  <a:srgbClr val="002060"/>
                </a:solidFill>
              </a:rPr>
              <a:t>. С </a:t>
            </a:r>
            <a:r>
              <a:rPr lang="en-US" dirty="0" err="1">
                <a:solidFill>
                  <a:srgbClr val="002060"/>
                </a:solidFill>
              </a:rPr>
              <a:t>изпълнението</a:t>
            </a:r>
            <a:r>
              <a:rPr lang="en-US" dirty="0">
                <a:solidFill>
                  <a:srgbClr val="002060"/>
                </a:solidFill>
              </a:rPr>
              <a:t> </a:t>
            </a:r>
            <a:r>
              <a:rPr lang="en-US" dirty="0" err="1">
                <a:solidFill>
                  <a:srgbClr val="002060"/>
                </a:solidFill>
              </a:rPr>
              <a:t>му</a:t>
            </a:r>
            <a:r>
              <a:rPr lang="en-US" dirty="0">
                <a:solidFill>
                  <a:srgbClr val="002060"/>
                </a:solidFill>
              </a:rPr>
              <a:t> </a:t>
            </a:r>
            <a:r>
              <a:rPr lang="bg-BG" dirty="0" smtClean="0">
                <a:solidFill>
                  <a:srgbClr val="002060"/>
                </a:solidFill>
              </a:rPr>
              <a:t>беше </a:t>
            </a:r>
            <a:r>
              <a:rPr lang="en-US" dirty="0" err="1" smtClean="0">
                <a:solidFill>
                  <a:srgbClr val="002060"/>
                </a:solidFill>
              </a:rPr>
              <a:t>постигната</a:t>
            </a:r>
            <a:r>
              <a:rPr lang="en-US" dirty="0" smtClean="0">
                <a:solidFill>
                  <a:srgbClr val="002060"/>
                </a:solidFill>
              </a:rPr>
              <a:t> </a:t>
            </a:r>
            <a:r>
              <a:rPr lang="en-US" dirty="0" err="1">
                <a:solidFill>
                  <a:srgbClr val="002060"/>
                </a:solidFill>
              </a:rPr>
              <a:t>една</a:t>
            </a:r>
            <a:r>
              <a:rPr lang="en-US" dirty="0">
                <a:solidFill>
                  <a:srgbClr val="002060"/>
                </a:solidFill>
              </a:rPr>
              <a:t> </a:t>
            </a:r>
            <a:r>
              <a:rPr lang="en-US" dirty="0" err="1">
                <a:solidFill>
                  <a:srgbClr val="002060"/>
                </a:solidFill>
              </a:rPr>
              <a:t>от</a:t>
            </a:r>
            <a:r>
              <a:rPr lang="en-US" dirty="0">
                <a:solidFill>
                  <a:srgbClr val="002060"/>
                </a:solidFill>
              </a:rPr>
              <a:t> </a:t>
            </a:r>
            <a:r>
              <a:rPr lang="en-US" dirty="0" err="1">
                <a:solidFill>
                  <a:srgbClr val="002060"/>
                </a:solidFill>
              </a:rPr>
              <a:t>стратегическите</a:t>
            </a:r>
            <a:r>
              <a:rPr lang="en-US" dirty="0">
                <a:solidFill>
                  <a:srgbClr val="002060"/>
                </a:solidFill>
              </a:rPr>
              <a:t> </a:t>
            </a:r>
            <a:r>
              <a:rPr lang="en-US" dirty="0" err="1">
                <a:solidFill>
                  <a:srgbClr val="002060"/>
                </a:solidFill>
              </a:rPr>
              <a:t>цели</a:t>
            </a:r>
            <a:r>
              <a:rPr lang="en-US" dirty="0">
                <a:solidFill>
                  <a:srgbClr val="002060"/>
                </a:solidFill>
              </a:rPr>
              <a:t> </a:t>
            </a:r>
            <a:r>
              <a:rPr lang="en-US" dirty="0" err="1">
                <a:solidFill>
                  <a:srgbClr val="002060"/>
                </a:solidFill>
              </a:rPr>
              <a:t>на</a:t>
            </a:r>
            <a:r>
              <a:rPr lang="en-US" dirty="0">
                <a:solidFill>
                  <a:srgbClr val="002060"/>
                </a:solidFill>
              </a:rPr>
              <a:t> </a:t>
            </a:r>
            <a:r>
              <a:rPr lang="en-US" dirty="0" err="1">
                <a:solidFill>
                  <a:srgbClr val="002060"/>
                </a:solidFill>
              </a:rPr>
              <a:t>Оперативна</a:t>
            </a:r>
            <a:r>
              <a:rPr lang="en-US" dirty="0">
                <a:solidFill>
                  <a:srgbClr val="002060"/>
                </a:solidFill>
              </a:rPr>
              <a:t> </a:t>
            </a:r>
            <a:r>
              <a:rPr lang="en-US" dirty="0" err="1">
                <a:solidFill>
                  <a:srgbClr val="002060"/>
                </a:solidFill>
              </a:rPr>
              <a:t>програма</a:t>
            </a:r>
            <a:r>
              <a:rPr lang="en-US" dirty="0">
                <a:solidFill>
                  <a:srgbClr val="002060"/>
                </a:solidFill>
              </a:rPr>
              <a:t> </a:t>
            </a:r>
            <a:r>
              <a:rPr lang="en-US" dirty="0" smtClean="0">
                <a:solidFill>
                  <a:srgbClr val="002060"/>
                </a:solidFill>
              </a:rPr>
              <a:t>„</a:t>
            </a:r>
            <a:r>
              <a:rPr lang="en-US" dirty="0" err="1">
                <a:solidFill>
                  <a:srgbClr val="002060"/>
                </a:solidFill>
              </a:rPr>
              <a:t>Околна</a:t>
            </a:r>
            <a:r>
              <a:rPr lang="en-US" dirty="0">
                <a:solidFill>
                  <a:srgbClr val="002060"/>
                </a:solidFill>
              </a:rPr>
              <a:t> </a:t>
            </a:r>
            <a:r>
              <a:rPr lang="en-US" dirty="0" err="1">
                <a:solidFill>
                  <a:srgbClr val="002060"/>
                </a:solidFill>
              </a:rPr>
              <a:t>среда</a:t>
            </a:r>
            <a:r>
              <a:rPr lang="en-US" dirty="0">
                <a:solidFill>
                  <a:srgbClr val="002060"/>
                </a:solidFill>
              </a:rPr>
              <a:t> 2007-2013 </a:t>
            </a:r>
            <a:r>
              <a:rPr lang="en-US" dirty="0" smtClean="0">
                <a:solidFill>
                  <a:srgbClr val="002060"/>
                </a:solidFill>
              </a:rPr>
              <a:t>г.</a:t>
            </a:r>
            <a:r>
              <a:rPr lang="bg-BG" dirty="0">
                <a:solidFill>
                  <a:srgbClr val="002060"/>
                </a:solidFill>
              </a:rPr>
              <a:t> </a:t>
            </a:r>
            <a:r>
              <a:rPr lang="bg-BG" dirty="0" smtClean="0">
                <a:solidFill>
                  <a:srgbClr val="002060"/>
                </a:solidFill>
              </a:rPr>
              <a:t>-</a:t>
            </a:r>
            <a:r>
              <a:rPr lang="en-US" dirty="0" err="1" smtClean="0">
                <a:solidFill>
                  <a:srgbClr val="002060"/>
                </a:solidFill>
              </a:rPr>
              <a:t>опазване</a:t>
            </a:r>
            <a:r>
              <a:rPr lang="en-US" dirty="0" smtClean="0">
                <a:solidFill>
                  <a:srgbClr val="002060"/>
                </a:solidFill>
              </a:rPr>
              <a:t> </a:t>
            </a:r>
            <a:r>
              <a:rPr lang="en-US" dirty="0">
                <a:solidFill>
                  <a:srgbClr val="002060"/>
                </a:solidFill>
              </a:rPr>
              <a:t>и </a:t>
            </a:r>
            <a:r>
              <a:rPr lang="en-US" dirty="0" err="1">
                <a:solidFill>
                  <a:srgbClr val="002060"/>
                </a:solidFill>
              </a:rPr>
              <a:t>подобряване</a:t>
            </a:r>
            <a:r>
              <a:rPr lang="en-US" dirty="0">
                <a:solidFill>
                  <a:srgbClr val="002060"/>
                </a:solidFill>
              </a:rPr>
              <a:t> </a:t>
            </a:r>
            <a:r>
              <a:rPr lang="en-US" dirty="0" err="1">
                <a:solidFill>
                  <a:srgbClr val="002060"/>
                </a:solidFill>
              </a:rPr>
              <a:t>състоянието</a:t>
            </a:r>
            <a:r>
              <a:rPr lang="en-US" dirty="0">
                <a:solidFill>
                  <a:srgbClr val="002060"/>
                </a:solidFill>
              </a:rPr>
              <a:t> </a:t>
            </a:r>
            <a:r>
              <a:rPr lang="en-US" dirty="0" err="1">
                <a:solidFill>
                  <a:srgbClr val="002060"/>
                </a:solidFill>
              </a:rPr>
              <a:t>на</a:t>
            </a:r>
            <a:r>
              <a:rPr lang="en-US" dirty="0">
                <a:solidFill>
                  <a:srgbClr val="002060"/>
                </a:solidFill>
              </a:rPr>
              <a:t> </a:t>
            </a:r>
            <a:r>
              <a:rPr lang="en-US" dirty="0" err="1">
                <a:solidFill>
                  <a:srgbClr val="002060"/>
                </a:solidFill>
              </a:rPr>
              <a:t>водите</a:t>
            </a:r>
            <a:r>
              <a:rPr lang="en-US" dirty="0">
                <a:solidFill>
                  <a:srgbClr val="002060"/>
                </a:solidFill>
              </a:rPr>
              <a:t>, </a:t>
            </a:r>
            <a:r>
              <a:rPr lang="en-US" dirty="0" err="1">
                <a:solidFill>
                  <a:srgbClr val="002060"/>
                </a:solidFill>
              </a:rPr>
              <a:t>като</a:t>
            </a:r>
            <a:r>
              <a:rPr lang="en-US" dirty="0">
                <a:solidFill>
                  <a:srgbClr val="002060"/>
                </a:solidFill>
              </a:rPr>
              <a:t> </a:t>
            </a:r>
            <a:r>
              <a:rPr lang="en-US" dirty="0" err="1" smtClean="0">
                <a:solidFill>
                  <a:srgbClr val="002060"/>
                </a:solidFill>
              </a:rPr>
              <a:t>същевременно</a:t>
            </a:r>
            <a:r>
              <a:rPr lang="en-US" dirty="0" smtClean="0">
                <a:solidFill>
                  <a:srgbClr val="002060"/>
                </a:solidFill>
              </a:rPr>
              <a:t> </a:t>
            </a:r>
            <a:r>
              <a:rPr lang="en-US" dirty="0" err="1">
                <a:solidFill>
                  <a:srgbClr val="002060"/>
                </a:solidFill>
              </a:rPr>
              <a:t>се</a:t>
            </a:r>
            <a:r>
              <a:rPr lang="en-US" dirty="0">
                <a:solidFill>
                  <a:srgbClr val="002060"/>
                </a:solidFill>
              </a:rPr>
              <a:t> </a:t>
            </a:r>
            <a:r>
              <a:rPr lang="en-US" dirty="0" err="1">
                <a:solidFill>
                  <a:srgbClr val="002060"/>
                </a:solidFill>
              </a:rPr>
              <a:t>опази</a:t>
            </a:r>
            <a:r>
              <a:rPr lang="en-US" dirty="0">
                <a:solidFill>
                  <a:srgbClr val="002060"/>
                </a:solidFill>
              </a:rPr>
              <a:t> и </a:t>
            </a:r>
            <a:r>
              <a:rPr lang="en-US" dirty="0" err="1">
                <a:solidFill>
                  <a:srgbClr val="002060"/>
                </a:solidFill>
              </a:rPr>
              <a:t>биологичното</a:t>
            </a:r>
            <a:r>
              <a:rPr lang="en-US" dirty="0">
                <a:solidFill>
                  <a:srgbClr val="002060"/>
                </a:solidFill>
              </a:rPr>
              <a:t> </a:t>
            </a:r>
            <a:r>
              <a:rPr lang="en-US" dirty="0" err="1">
                <a:solidFill>
                  <a:srgbClr val="002060"/>
                </a:solidFill>
              </a:rPr>
              <a:t>разнообразие</a:t>
            </a:r>
            <a:r>
              <a:rPr lang="en-US" dirty="0">
                <a:solidFill>
                  <a:srgbClr val="002060"/>
                </a:solidFill>
              </a:rPr>
              <a:t> в </a:t>
            </a:r>
            <a:r>
              <a:rPr lang="en-US" dirty="0" err="1">
                <a:solidFill>
                  <a:srgbClr val="002060"/>
                </a:solidFill>
              </a:rPr>
              <a:t>града</a:t>
            </a:r>
            <a:r>
              <a:rPr lang="en-US" dirty="0">
                <a:solidFill>
                  <a:srgbClr val="002060"/>
                </a:solidFill>
              </a:rPr>
              <a:t> и </a:t>
            </a:r>
            <a:r>
              <a:rPr lang="en-US" dirty="0" err="1">
                <a:solidFill>
                  <a:srgbClr val="002060"/>
                </a:solidFill>
              </a:rPr>
              <a:t>околностите</a:t>
            </a:r>
            <a:r>
              <a:rPr lang="en-US" dirty="0">
                <a:solidFill>
                  <a:srgbClr val="002060"/>
                </a:solidFill>
              </a:rPr>
              <a:t> </a:t>
            </a:r>
            <a:r>
              <a:rPr lang="en-US" dirty="0" err="1">
                <a:solidFill>
                  <a:srgbClr val="002060"/>
                </a:solidFill>
              </a:rPr>
              <a:t>му</a:t>
            </a:r>
            <a:r>
              <a:rPr lang="en-US" dirty="0">
                <a:solidFill>
                  <a:srgbClr val="002060"/>
                </a:solidFill>
              </a:rPr>
              <a:t>. В </a:t>
            </a:r>
            <a:r>
              <a:rPr lang="en-US" dirty="0" err="1">
                <a:solidFill>
                  <a:srgbClr val="002060"/>
                </a:solidFill>
              </a:rPr>
              <a:t>проекта</a:t>
            </a:r>
            <a:r>
              <a:rPr lang="en-US" dirty="0">
                <a:solidFill>
                  <a:srgbClr val="002060"/>
                </a:solidFill>
              </a:rPr>
              <a:t> </a:t>
            </a:r>
            <a:r>
              <a:rPr lang="en-US" dirty="0" smtClean="0">
                <a:solidFill>
                  <a:srgbClr val="002060"/>
                </a:solidFill>
              </a:rPr>
              <a:t>с</a:t>
            </a:r>
            <a:r>
              <a:rPr lang="bg-BG" dirty="0" smtClean="0">
                <a:solidFill>
                  <a:srgbClr val="002060"/>
                </a:solidFill>
              </a:rPr>
              <a:t>е изгради нова </a:t>
            </a:r>
            <a:r>
              <a:rPr lang="en-US" dirty="0" err="1" smtClean="0">
                <a:solidFill>
                  <a:srgbClr val="002060"/>
                </a:solidFill>
              </a:rPr>
              <a:t>канализационна</a:t>
            </a:r>
            <a:r>
              <a:rPr lang="en-US" dirty="0" smtClean="0">
                <a:solidFill>
                  <a:srgbClr val="002060"/>
                </a:solidFill>
              </a:rPr>
              <a:t> </a:t>
            </a:r>
            <a:r>
              <a:rPr lang="en-US" dirty="0" err="1">
                <a:solidFill>
                  <a:srgbClr val="002060"/>
                </a:solidFill>
              </a:rPr>
              <a:t>мрежа</a:t>
            </a:r>
            <a:r>
              <a:rPr lang="en-US" dirty="0">
                <a:solidFill>
                  <a:srgbClr val="002060"/>
                </a:solidFill>
              </a:rPr>
              <a:t> </a:t>
            </a:r>
            <a:r>
              <a:rPr lang="bg-BG" dirty="0" smtClean="0">
                <a:solidFill>
                  <a:srgbClr val="002060"/>
                </a:solidFill>
              </a:rPr>
              <a:t>и е </a:t>
            </a:r>
            <a:r>
              <a:rPr lang="bg-BG" dirty="0" err="1" smtClean="0">
                <a:solidFill>
                  <a:srgbClr val="002060"/>
                </a:solidFill>
              </a:rPr>
              <a:t>рахабилитирана</a:t>
            </a:r>
            <a:r>
              <a:rPr lang="bg-BG" dirty="0" smtClean="0">
                <a:solidFill>
                  <a:srgbClr val="002060"/>
                </a:solidFill>
              </a:rPr>
              <a:t> старата</a:t>
            </a:r>
            <a:r>
              <a:rPr lang="bg-BG" dirty="0">
                <a:solidFill>
                  <a:srgbClr val="002060"/>
                </a:solidFill>
              </a:rPr>
              <a:t> </a:t>
            </a:r>
            <a:r>
              <a:rPr lang="en-US" dirty="0" smtClean="0">
                <a:solidFill>
                  <a:srgbClr val="002060"/>
                </a:solidFill>
              </a:rPr>
              <a:t>с </a:t>
            </a:r>
            <a:r>
              <a:rPr lang="en-US" dirty="0" err="1">
                <a:solidFill>
                  <a:srgbClr val="002060"/>
                </a:solidFill>
              </a:rPr>
              <a:t>обща</a:t>
            </a:r>
            <a:r>
              <a:rPr lang="en-US" dirty="0">
                <a:solidFill>
                  <a:srgbClr val="002060"/>
                </a:solidFill>
              </a:rPr>
              <a:t> </a:t>
            </a:r>
            <a:r>
              <a:rPr lang="en-US" dirty="0" err="1">
                <a:solidFill>
                  <a:srgbClr val="002060"/>
                </a:solidFill>
              </a:rPr>
              <a:t>дължина</a:t>
            </a:r>
            <a:r>
              <a:rPr lang="en-US" dirty="0">
                <a:solidFill>
                  <a:srgbClr val="002060"/>
                </a:solidFill>
              </a:rPr>
              <a:t> </a:t>
            </a:r>
            <a:r>
              <a:rPr lang="en-US" dirty="0" smtClean="0">
                <a:solidFill>
                  <a:srgbClr val="002060"/>
                </a:solidFill>
              </a:rPr>
              <a:t>43</a:t>
            </a:r>
            <a:r>
              <a:rPr lang="bg-BG" dirty="0" smtClean="0">
                <a:solidFill>
                  <a:srgbClr val="002060"/>
                </a:solidFill>
              </a:rPr>
              <a:t>,</a:t>
            </a:r>
            <a:r>
              <a:rPr lang="en-US" dirty="0" smtClean="0">
                <a:solidFill>
                  <a:srgbClr val="002060"/>
                </a:solidFill>
              </a:rPr>
              <a:t> 81 </a:t>
            </a:r>
            <a:r>
              <a:rPr lang="en-US" dirty="0" err="1">
                <a:solidFill>
                  <a:srgbClr val="002060"/>
                </a:solidFill>
              </a:rPr>
              <a:t>км</a:t>
            </a:r>
            <a:r>
              <a:rPr lang="en-US" dirty="0" smtClean="0">
                <a:solidFill>
                  <a:srgbClr val="002060"/>
                </a:solidFill>
              </a:rPr>
              <a:t>.</a:t>
            </a:r>
            <a:endParaRPr lang="bg-BG" dirty="0"/>
          </a:p>
        </p:txBody>
      </p:sp>
      <p:pic>
        <p:nvPicPr>
          <p:cNvPr id="4" name="Picture 36" descr="C:\Users\Bistra\Desktop\презентация за 23.01\воден цикъл\ПСОВ иедин от биобасейните.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881" y="116632"/>
            <a:ext cx="3742055" cy="2804795"/>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35" descr="C:\Users\Bistra\Desktop\презентация за 23.01\воден цикъл\Етап от изграждането на ПСОВ.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1859278"/>
            <a:ext cx="3384376" cy="2581766"/>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33" descr="C:\Users\Bistra\Desktop\презентация за 23.01\воден цикъл\Укдълбочаване на реките при вливането на р. Белица в р. Блато.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128" y="332656"/>
            <a:ext cx="2884170" cy="2162175"/>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9814202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35496" y="44624"/>
            <a:ext cx="8856984" cy="1589876"/>
          </a:xfrm>
        </p:spPr>
        <p:txBody>
          <a:bodyPr>
            <a:normAutofit fontScale="92500" lnSpcReduction="10000"/>
          </a:bodyPr>
          <a:lstStyle/>
          <a:p>
            <a:r>
              <a:rPr lang="bg-BG" sz="1800" dirty="0" smtClean="0">
                <a:solidFill>
                  <a:srgbClr val="002060"/>
                </a:solidFill>
              </a:rPr>
              <a:t>След успешното реализиране на Водния цикъл и благодарение на успешното осъществяване и на редица други проекти с европейско финансиране </a:t>
            </a:r>
            <a:r>
              <a:rPr lang="bg-BG" sz="1800" dirty="0">
                <a:solidFill>
                  <a:srgbClr val="002060"/>
                </a:solidFill>
              </a:rPr>
              <a:t> </a:t>
            </a:r>
            <a:r>
              <a:rPr lang="bg-BG" sz="1800" dirty="0" smtClean="0">
                <a:solidFill>
                  <a:srgbClr val="002060"/>
                </a:solidFill>
              </a:rPr>
              <a:t>с обща стойност 101 615 201,48 лв. за 2015г. , община </a:t>
            </a:r>
            <a:r>
              <a:rPr lang="bg-BG" sz="1800" dirty="0">
                <a:solidFill>
                  <a:srgbClr val="002060"/>
                </a:solidFill>
              </a:rPr>
              <a:t>Костинброд бе  наградена от Българската агенция за инвестиции в конкурса </a:t>
            </a:r>
            <a:r>
              <a:rPr lang="bg-BG" sz="1800" b="1" dirty="0">
                <a:solidFill>
                  <a:srgbClr val="002060"/>
                </a:solidFill>
              </a:rPr>
              <a:t>„Инвеститор за 2015 година</a:t>
            </a:r>
            <a:r>
              <a:rPr lang="bg-BG" sz="1800" b="1" dirty="0" smtClean="0">
                <a:solidFill>
                  <a:srgbClr val="002060"/>
                </a:solidFill>
              </a:rPr>
              <a:t>“</a:t>
            </a:r>
            <a:r>
              <a:rPr lang="bg-BG" sz="1800" dirty="0" smtClean="0">
                <a:solidFill>
                  <a:srgbClr val="002060"/>
                </a:solidFill>
              </a:rPr>
              <a:t> , като о</a:t>
            </a:r>
            <a:r>
              <a:rPr lang="en-US" sz="1800" dirty="0" err="1" smtClean="0">
                <a:solidFill>
                  <a:srgbClr val="002060"/>
                </a:solidFill>
              </a:rPr>
              <a:t>бщина</a:t>
            </a:r>
            <a:r>
              <a:rPr lang="en-US" sz="1800" dirty="0" smtClean="0">
                <a:solidFill>
                  <a:srgbClr val="002060"/>
                </a:solidFill>
              </a:rPr>
              <a:t> </a:t>
            </a:r>
            <a:r>
              <a:rPr lang="en-US" sz="1800" dirty="0">
                <a:solidFill>
                  <a:srgbClr val="002060"/>
                </a:solidFill>
              </a:rPr>
              <a:t>в България с </a:t>
            </a:r>
            <a:r>
              <a:rPr lang="en-US" sz="1800" dirty="0" err="1">
                <a:solidFill>
                  <a:srgbClr val="002060"/>
                </a:solidFill>
              </a:rPr>
              <a:t>най-много</a:t>
            </a:r>
            <a:r>
              <a:rPr lang="en-US" sz="1800" dirty="0">
                <a:solidFill>
                  <a:srgbClr val="002060"/>
                </a:solidFill>
              </a:rPr>
              <a:t> </a:t>
            </a:r>
            <a:r>
              <a:rPr lang="en-US" sz="1800" dirty="0" err="1" smtClean="0">
                <a:solidFill>
                  <a:srgbClr val="002060"/>
                </a:solidFill>
              </a:rPr>
              <a:t>инвестиции</a:t>
            </a:r>
            <a:r>
              <a:rPr lang="en-US" sz="1800" dirty="0" smtClean="0">
                <a:solidFill>
                  <a:srgbClr val="002060"/>
                </a:solidFill>
              </a:rPr>
              <a:t>. </a:t>
            </a:r>
            <a:r>
              <a:rPr lang="bg-BG" sz="1800" dirty="0" smtClean="0">
                <a:solidFill>
                  <a:srgbClr val="002060"/>
                </a:solidFill>
              </a:rPr>
              <a:t>Наградата бе връчена на </a:t>
            </a:r>
            <a:r>
              <a:rPr lang="en-US" sz="1800" dirty="0" err="1">
                <a:solidFill>
                  <a:srgbClr val="002060"/>
                </a:solidFill>
              </a:rPr>
              <a:t>Трайко</a:t>
            </a:r>
            <a:r>
              <a:rPr lang="en-US" sz="1800" dirty="0">
                <a:solidFill>
                  <a:srgbClr val="002060"/>
                </a:solidFill>
              </a:rPr>
              <a:t> </a:t>
            </a:r>
            <a:r>
              <a:rPr lang="en-US" sz="1800" dirty="0" err="1" smtClean="0">
                <a:solidFill>
                  <a:srgbClr val="002060"/>
                </a:solidFill>
              </a:rPr>
              <a:t>Младенов</a:t>
            </a:r>
            <a:r>
              <a:rPr lang="bg-BG" sz="1800" dirty="0" smtClean="0">
                <a:solidFill>
                  <a:srgbClr val="002060"/>
                </a:solidFill>
              </a:rPr>
              <a:t>-</a:t>
            </a:r>
            <a:r>
              <a:rPr lang="en-US" sz="1800" dirty="0" smtClean="0">
                <a:solidFill>
                  <a:srgbClr val="002060"/>
                </a:solidFill>
              </a:rPr>
              <a:t> </a:t>
            </a:r>
            <a:r>
              <a:rPr lang="en-US" sz="1800" dirty="0" err="1">
                <a:solidFill>
                  <a:srgbClr val="002060"/>
                </a:solidFill>
              </a:rPr>
              <a:t>кмет</a:t>
            </a:r>
            <a:r>
              <a:rPr lang="en-US" sz="1800" dirty="0">
                <a:solidFill>
                  <a:srgbClr val="002060"/>
                </a:solidFill>
              </a:rPr>
              <a:t> на община </a:t>
            </a:r>
            <a:r>
              <a:rPr lang="en-US" sz="1800" dirty="0" err="1" smtClean="0">
                <a:solidFill>
                  <a:srgbClr val="002060"/>
                </a:solidFill>
              </a:rPr>
              <a:t>Костинброд</a:t>
            </a:r>
            <a:r>
              <a:rPr lang="bg-BG" sz="1800" dirty="0">
                <a:solidFill>
                  <a:srgbClr val="002060"/>
                </a:solidFill>
              </a:rPr>
              <a:t> </a:t>
            </a:r>
            <a:r>
              <a:rPr lang="bg-BG" sz="1800" dirty="0" smtClean="0">
                <a:solidFill>
                  <a:srgbClr val="002060"/>
                </a:solidFill>
              </a:rPr>
              <a:t>лично от </a:t>
            </a:r>
            <a:r>
              <a:rPr lang="en-US" sz="1800" dirty="0" err="1" smtClean="0">
                <a:solidFill>
                  <a:srgbClr val="002060"/>
                </a:solidFill>
              </a:rPr>
              <a:t>Николина</a:t>
            </a:r>
            <a:r>
              <a:rPr lang="en-US" sz="1800" dirty="0" smtClean="0">
                <a:solidFill>
                  <a:srgbClr val="002060"/>
                </a:solidFill>
              </a:rPr>
              <a:t> </a:t>
            </a:r>
            <a:r>
              <a:rPr lang="en-US" sz="1800" dirty="0" err="1" smtClean="0">
                <a:solidFill>
                  <a:srgbClr val="002060"/>
                </a:solidFill>
              </a:rPr>
              <a:t>Ангелкова</a:t>
            </a:r>
            <a:r>
              <a:rPr lang="bg-BG" sz="1800" dirty="0" smtClean="0">
                <a:solidFill>
                  <a:srgbClr val="002060"/>
                </a:solidFill>
              </a:rPr>
              <a:t>- </a:t>
            </a:r>
            <a:r>
              <a:rPr lang="en-US" sz="1800" dirty="0" err="1" smtClean="0">
                <a:solidFill>
                  <a:srgbClr val="002060"/>
                </a:solidFill>
              </a:rPr>
              <a:t>министър</a:t>
            </a:r>
            <a:r>
              <a:rPr lang="en-US" sz="1800" dirty="0" smtClean="0">
                <a:solidFill>
                  <a:srgbClr val="002060"/>
                </a:solidFill>
              </a:rPr>
              <a:t> </a:t>
            </a:r>
            <a:r>
              <a:rPr lang="en-US" sz="1800" dirty="0">
                <a:solidFill>
                  <a:srgbClr val="002060"/>
                </a:solidFill>
              </a:rPr>
              <a:t>на </a:t>
            </a:r>
            <a:r>
              <a:rPr lang="en-US" sz="1800" dirty="0" err="1" smtClean="0">
                <a:solidFill>
                  <a:srgbClr val="002060"/>
                </a:solidFill>
              </a:rPr>
              <a:t>туризма</a:t>
            </a:r>
            <a:r>
              <a:rPr lang="bg-BG" sz="1800" dirty="0" smtClean="0">
                <a:solidFill>
                  <a:srgbClr val="002060"/>
                </a:solidFill>
              </a:rPr>
              <a:t>.</a:t>
            </a:r>
            <a:endParaRPr lang="bg-BG" sz="1800" dirty="0">
              <a:solidFill>
                <a:srgbClr val="002060"/>
              </a:solidFill>
            </a:endParaRPr>
          </a:p>
        </p:txBody>
      </p:sp>
      <p:pic>
        <p:nvPicPr>
          <p:cNvPr id="4" name="Picture 38" descr="C:\Users\Bistra\Desktop\презентация за 23.01\грамоти\news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645" y="2852936"/>
            <a:ext cx="4719811" cy="3384376"/>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40" descr="C:\Users\Bistra\Desktop\презентация за 23.01\грамоти\ni1.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045184"/>
            <a:ext cx="1656184" cy="2696184"/>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37" descr="C:\Users\Bistra\Desktop\презентация за 23.01\грамоти\ni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736" y="4045184"/>
            <a:ext cx="1564531" cy="2696184"/>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8" name="Picture 39" descr="C:\Users\Bistra\Desktop\презентация за 23.01\грамоти\news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20" y="1605900"/>
            <a:ext cx="3525646" cy="2327156"/>
          </a:xfrm>
          <a:prstGeom prst="rect">
            <a:avLst/>
          </a:prstGeom>
          <a:ln>
            <a:headEnd/>
            <a:tailEnd/>
          </a:ln>
        </p:spPr>
        <p:style>
          <a:lnRef idx="3">
            <a:schemeClr val="lt1"/>
          </a:lnRef>
          <a:fillRef idx="1">
            <a:schemeClr val="dk1"/>
          </a:fillRef>
          <a:effectRef idx="1">
            <a:schemeClr val="dk1"/>
          </a:effectRef>
          <a:fontRef idx="minor">
            <a:schemeClr val="lt1"/>
          </a:fontRef>
        </p:style>
      </p:pic>
      <p:sp>
        <p:nvSpPr>
          <p:cNvPr id="9" name="Текстово поле 8"/>
          <p:cNvSpPr txBox="1"/>
          <p:nvPr/>
        </p:nvSpPr>
        <p:spPr>
          <a:xfrm>
            <a:off x="3851920" y="1468522"/>
            <a:ext cx="4824536" cy="1600438"/>
          </a:xfrm>
          <a:prstGeom prst="rect">
            <a:avLst/>
          </a:prstGeom>
          <a:noFill/>
        </p:spPr>
        <p:txBody>
          <a:bodyPr wrap="square" rtlCol="0">
            <a:spAutoFit/>
          </a:bodyPr>
          <a:lstStyle/>
          <a:p>
            <a:r>
              <a:rPr lang="en-US" sz="1600" dirty="0" err="1" smtClean="0">
                <a:solidFill>
                  <a:srgbClr val="002060"/>
                </a:solidFill>
              </a:rPr>
              <a:t>Отличието</a:t>
            </a:r>
            <a:r>
              <a:rPr lang="bg-BG" sz="1600" dirty="0" smtClean="0">
                <a:solidFill>
                  <a:srgbClr val="002060"/>
                </a:solidFill>
              </a:rPr>
              <a:t>,</a:t>
            </a:r>
            <a:r>
              <a:rPr lang="en-US" sz="1600" dirty="0" smtClean="0">
                <a:solidFill>
                  <a:srgbClr val="002060"/>
                </a:solidFill>
              </a:rPr>
              <a:t> </a:t>
            </a:r>
            <a:r>
              <a:rPr lang="en-US" sz="1600" dirty="0" err="1">
                <a:solidFill>
                  <a:srgbClr val="002060"/>
                </a:solidFill>
              </a:rPr>
              <a:t>дадено</a:t>
            </a:r>
            <a:r>
              <a:rPr lang="en-US" sz="1600" dirty="0">
                <a:solidFill>
                  <a:srgbClr val="002060"/>
                </a:solidFill>
              </a:rPr>
              <a:t> </a:t>
            </a:r>
            <a:r>
              <a:rPr lang="en-US" sz="1600" dirty="0" err="1">
                <a:solidFill>
                  <a:srgbClr val="002060"/>
                </a:solidFill>
              </a:rPr>
              <a:t>на</a:t>
            </a:r>
            <a:r>
              <a:rPr lang="en-US" sz="1600" dirty="0">
                <a:solidFill>
                  <a:srgbClr val="002060"/>
                </a:solidFill>
              </a:rPr>
              <a:t> </a:t>
            </a:r>
            <a:r>
              <a:rPr lang="en-US" sz="1600" dirty="0" err="1">
                <a:solidFill>
                  <a:srgbClr val="002060"/>
                </a:solidFill>
              </a:rPr>
              <a:t>община</a:t>
            </a:r>
            <a:r>
              <a:rPr lang="en-US" sz="1600" dirty="0">
                <a:solidFill>
                  <a:srgbClr val="002060"/>
                </a:solidFill>
              </a:rPr>
              <a:t> </a:t>
            </a:r>
            <a:r>
              <a:rPr lang="en-US" sz="1600" dirty="0" err="1">
                <a:solidFill>
                  <a:srgbClr val="002060"/>
                </a:solidFill>
              </a:rPr>
              <a:t>Костинброд</a:t>
            </a:r>
            <a:r>
              <a:rPr lang="en-US" sz="1600" dirty="0">
                <a:solidFill>
                  <a:srgbClr val="002060"/>
                </a:solidFill>
              </a:rPr>
              <a:t> е </a:t>
            </a:r>
            <a:r>
              <a:rPr lang="en-US" sz="1600" dirty="0" err="1">
                <a:solidFill>
                  <a:srgbClr val="002060"/>
                </a:solidFill>
              </a:rPr>
              <a:t>огромно</a:t>
            </a:r>
            <a:r>
              <a:rPr lang="en-US" sz="1600" dirty="0">
                <a:solidFill>
                  <a:srgbClr val="002060"/>
                </a:solidFill>
              </a:rPr>
              <a:t> </a:t>
            </a:r>
            <a:r>
              <a:rPr lang="en-US" sz="1600" dirty="0" err="1">
                <a:solidFill>
                  <a:srgbClr val="002060"/>
                </a:solidFill>
              </a:rPr>
              <a:t>признание</a:t>
            </a:r>
            <a:r>
              <a:rPr lang="en-US" sz="1600" dirty="0">
                <a:solidFill>
                  <a:srgbClr val="002060"/>
                </a:solidFill>
              </a:rPr>
              <a:t> </a:t>
            </a:r>
            <a:r>
              <a:rPr lang="en-US" sz="1600" dirty="0" err="1">
                <a:solidFill>
                  <a:srgbClr val="002060"/>
                </a:solidFill>
              </a:rPr>
              <a:t>за</a:t>
            </a:r>
            <a:r>
              <a:rPr lang="en-US" sz="1600" dirty="0">
                <a:solidFill>
                  <a:srgbClr val="002060"/>
                </a:solidFill>
              </a:rPr>
              <a:t> </a:t>
            </a:r>
            <a:r>
              <a:rPr lang="en-US" sz="1600" dirty="0" err="1">
                <a:solidFill>
                  <a:srgbClr val="002060"/>
                </a:solidFill>
              </a:rPr>
              <a:t>положения</a:t>
            </a:r>
            <a:r>
              <a:rPr lang="en-US" sz="1600" dirty="0">
                <a:solidFill>
                  <a:srgbClr val="002060"/>
                </a:solidFill>
              </a:rPr>
              <a:t> </a:t>
            </a:r>
            <a:r>
              <a:rPr lang="en-US" sz="1600" dirty="0" err="1">
                <a:solidFill>
                  <a:srgbClr val="002060"/>
                </a:solidFill>
              </a:rPr>
              <a:t>до</a:t>
            </a:r>
            <a:r>
              <a:rPr lang="en-US" sz="1600" dirty="0">
                <a:solidFill>
                  <a:srgbClr val="002060"/>
                </a:solidFill>
              </a:rPr>
              <a:t> </a:t>
            </a:r>
            <a:r>
              <a:rPr lang="en-US" sz="1600" dirty="0" err="1">
                <a:solidFill>
                  <a:srgbClr val="002060"/>
                </a:solidFill>
              </a:rPr>
              <a:t>момента</a:t>
            </a:r>
            <a:r>
              <a:rPr lang="en-US" sz="1600" dirty="0">
                <a:solidFill>
                  <a:srgbClr val="002060"/>
                </a:solidFill>
              </a:rPr>
              <a:t> </a:t>
            </a:r>
            <a:r>
              <a:rPr lang="en-US" sz="1600" dirty="0" err="1">
                <a:solidFill>
                  <a:srgbClr val="002060"/>
                </a:solidFill>
              </a:rPr>
              <a:t>труд</a:t>
            </a:r>
            <a:r>
              <a:rPr lang="en-US" sz="1600" dirty="0">
                <a:solidFill>
                  <a:srgbClr val="002060"/>
                </a:solidFill>
              </a:rPr>
              <a:t> </a:t>
            </a:r>
            <a:r>
              <a:rPr lang="en-US" sz="1600" dirty="0" err="1">
                <a:solidFill>
                  <a:srgbClr val="002060"/>
                </a:solidFill>
              </a:rPr>
              <a:t>от</a:t>
            </a:r>
            <a:r>
              <a:rPr lang="en-US" sz="1600" dirty="0">
                <a:solidFill>
                  <a:srgbClr val="002060"/>
                </a:solidFill>
              </a:rPr>
              <a:t> </a:t>
            </a:r>
            <a:r>
              <a:rPr lang="en-US" sz="1600" dirty="0" err="1">
                <a:solidFill>
                  <a:srgbClr val="002060"/>
                </a:solidFill>
              </a:rPr>
              <a:t>експертния</a:t>
            </a:r>
            <a:r>
              <a:rPr lang="en-US" sz="1600" dirty="0">
                <a:solidFill>
                  <a:srgbClr val="002060"/>
                </a:solidFill>
              </a:rPr>
              <a:t> </a:t>
            </a:r>
            <a:r>
              <a:rPr lang="en-US" sz="1600" dirty="0" err="1">
                <a:solidFill>
                  <a:srgbClr val="002060"/>
                </a:solidFill>
              </a:rPr>
              <a:t>екип</a:t>
            </a:r>
            <a:r>
              <a:rPr lang="en-US" sz="1600" dirty="0">
                <a:solidFill>
                  <a:srgbClr val="002060"/>
                </a:solidFill>
              </a:rPr>
              <a:t> в </a:t>
            </a:r>
            <a:r>
              <a:rPr lang="en-US" sz="1600" dirty="0" err="1">
                <a:solidFill>
                  <a:srgbClr val="002060"/>
                </a:solidFill>
              </a:rPr>
              <a:t>общината</a:t>
            </a:r>
            <a:r>
              <a:rPr lang="en-US" sz="1600" dirty="0">
                <a:solidFill>
                  <a:srgbClr val="002060"/>
                </a:solidFill>
              </a:rPr>
              <a:t> и </a:t>
            </a:r>
            <a:r>
              <a:rPr lang="en-US" sz="1600" dirty="0" err="1">
                <a:solidFill>
                  <a:srgbClr val="002060"/>
                </a:solidFill>
              </a:rPr>
              <a:t>постигнатите</a:t>
            </a:r>
            <a:r>
              <a:rPr lang="en-US" sz="1600" dirty="0">
                <a:solidFill>
                  <a:srgbClr val="002060"/>
                </a:solidFill>
              </a:rPr>
              <a:t> </a:t>
            </a:r>
            <a:r>
              <a:rPr lang="en-US" sz="1600" dirty="0" err="1">
                <a:solidFill>
                  <a:srgbClr val="002060"/>
                </a:solidFill>
              </a:rPr>
              <a:t>значителни</a:t>
            </a:r>
            <a:r>
              <a:rPr lang="en-US" sz="1600" dirty="0">
                <a:solidFill>
                  <a:srgbClr val="002060"/>
                </a:solidFill>
              </a:rPr>
              <a:t> </a:t>
            </a:r>
            <a:r>
              <a:rPr lang="en-US" sz="1600" dirty="0" err="1">
                <a:solidFill>
                  <a:srgbClr val="002060"/>
                </a:solidFill>
              </a:rPr>
              <a:t>резултати</a:t>
            </a:r>
            <a:r>
              <a:rPr lang="en-US" sz="1600" dirty="0">
                <a:solidFill>
                  <a:srgbClr val="002060"/>
                </a:solidFill>
              </a:rPr>
              <a:t> </a:t>
            </a:r>
            <a:r>
              <a:rPr lang="en-US" sz="1600" dirty="0" err="1">
                <a:solidFill>
                  <a:srgbClr val="002060"/>
                </a:solidFill>
              </a:rPr>
              <a:t>за</a:t>
            </a:r>
            <a:r>
              <a:rPr lang="en-US" sz="1600" dirty="0">
                <a:solidFill>
                  <a:srgbClr val="002060"/>
                </a:solidFill>
              </a:rPr>
              <a:t> </a:t>
            </a:r>
            <a:r>
              <a:rPr lang="en-US" sz="1600" dirty="0" err="1">
                <a:solidFill>
                  <a:srgbClr val="002060"/>
                </a:solidFill>
              </a:rPr>
              <a:t>нейното</a:t>
            </a:r>
            <a:r>
              <a:rPr lang="en-US" sz="1600" dirty="0">
                <a:solidFill>
                  <a:srgbClr val="002060"/>
                </a:solidFill>
              </a:rPr>
              <a:t> </a:t>
            </a:r>
            <a:r>
              <a:rPr lang="en-US" sz="1600" dirty="0" err="1">
                <a:solidFill>
                  <a:srgbClr val="002060"/>
                </a:solidFill>
              </a:rPr>
              <a:t>настоящо</a:t>
            </a:r>
            <a:r>
              <a:rPr lang="en-US" sz="1600" dirty="0">
                <a:solidFill>
                  <a:srgbClr val="002060"/>
                </a:solidFill>
              </a:rPr>
              <a:t> </a:t>
            </a:r>
            <a:r>
              <a:rPr lang="bg-BG" sz="1600" dirty="0" smtClean="0">
                <a:solidFill>
                  <a:srgbClr val="002060"/>
                </a:solidFill>
              </a:rPr>
              <a:t>и</a:t>
            </a:r>
            <a:r>
              <a:rPr lang="en-US" sz="1600" dirty="0" smtClean="0">
                <a:solidFill>
                  <a:srgbClr val="002060"/>
                </a:solidFill>
              </a:rPr>
              <a:t> </a:t>
            </a:r>
            <a:r>
              <a:rPr lang="en-US" sz="1600" dirty="0" err="1">
                <a:solidFill>
                  <a:srgbClr val="002060"/>
                </a:solidFill>
              </a:rPr>
              <a:t>бъдещо</a:t>
            </a:r>
            <a:r>
              <a:rPr lang="en-US" sz="1600" dirty="0">
                <a:solidFill>
                  <a:srgbClr val="002060"/>
                </a:solidFill>
              </a:rPr>
              <a:t> </a:t>
            </a:r>
            <a:r>
              <a:rPr lang="en-US" sz="1600" dirty="0" err="1">
                <a:solidFill>
                  <a:srgbClr val="002060"/>
                </a:solidFill>
              </a:rPr>
              <a:t>европейско</a:t>
            </a:r>
            <a:r>
              <a:rPr lang="en-US" sz="1600" dirty="0">
                <a:solidFill>
                  <a:srgbClr val="002060"/>
                </a:solidFill>
              </a:rPr>
              <a:t> </a:t>
            </a:r>
            <a:r>
              <a:rPr lang="en-US" sz="1600" dirty="0" err="1">
                <a:solidFill>
                  <a:srgbClr val="002060"/>
                </a:solidFill>
              </a:rPr>
              <a:t>развитие</a:t>
            </a:r>
            <a:r>
              <a:rPr lang="en-US" sz="1600" dirty="0">
                <a:solidFill>
                  <a:srgbClr val="002060"/>
                </a:solidFill>
              </a:rPr>
              <a:t>.</a:t>
            </a:r>
            <a:endParaRPr lang="bg-BG" sz="1600" dirty="0">
              <a:solidFill>
                <a:srgbClr val="002060"/>
              </a:solidFill>
            </a:endParaRPr>
          </a:p>
          <a:p>
            <a:endParaRPr lang="bg-BG" dirty="0"/>
          </a:p>
        </p:txBody>
      </p:sp>
    </p:spTree>
    <p:extLst>
      <p:ext uri="{BB962C8B-B14F-4D97-AF65-F5344CB8AC3E}">
        <p14:creationId xmlns:p14="http://schemas.microsoft.com/office/powerpoint/2010/main" val="2814105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3" y="125982"/>
            <a:ext cx="5616624" cy="6615386"/>
          </a:xfrm>
          <a:prstGeom prst="rect">
            <a:avLst/>
          </a:prstGeom>
        </p:spPr>
        <p:style>
          <a:lnRef idx="3">
            <a:schemeClr val="lt1"/>
          </a:lnRef>
          <a:fillRef idx="1">
            <a:schemeClr val="dk1"/>
          </a:fillRef>
          <a:effectRef idx="1">
            <a:schemeClr val="dk1"/>
          </a:effectRef>
          <a:fontRef idx="minor">
            <a:schemeClr val="lt1"/>
          </a:fontRef>
        </p:style>
      </p:pic>
      <p:sp>
        <p:nvSpPr>
          <p:cNvPr id="6" name="Title 1"/>
          <p:cNvSpPr txBox="1">
            <a:spLocks/>
          </p:cNvSpPr>
          <p:nvPr/>
        </p:nvSpPr>
        <p:spPr>
          <a:xfrm>
            <a:off x="5940151" y="-587935"/>
            <a:ext cx="3024337" cy="2576775"/>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bg-BG" sz="2000" dirty="0" smtClean="0">
                <a:solidFill>
                  <a:schemeClr val="accent1">
                    <a:lumMod val="75000"/>
                  </a:schemeClr>
                </a:solidFill>
              </a:rPr>
              <a:t>Костинброд- икономически и културен феномен</a:t>
            </a:r>
            <a:r>
              <a:rPr lang="en-US" sz="2000" dirty="0" smtClean="0">
                <a:solidFill>
                  <a:schemeClr val="accent1">
                    <a:lumMod val="75000"/>
                  </a:schemeClr>
                </a:solidFill>
              </a:rPr>
              <a:t> </a:t>
            </a:r>
            <a:r>
              <a:rPr lang="bg-BG" sz="2000" dirty="0" smtClean="0">
                <a:solidFill>
                  <a:schemeClr val="accent1">
                    <a:lumMod val="75000"/>
                  </a:schemeClr>
                </a:solidFill>
              </a:rPr>
              <a:t>на запад от столицата-</a:t>
            </a:r>
            <a:r>
              <a:rPr lang="bg-BG" sz="1600" b="1" i="1" dirty="0" smtClean="0">
                <a:solidFill>
                  <a:srgbClr val="002060"/>
                </a:solidFill>
              </a:rPr>
              <a:t>вестник „Строител“</a:t>
            </a:r>
            <a:endParaRPr lang="bg-BG" sz="1600" b="1" i="1" dirty="0">
              <a:solidFill>
                <a:srgbClr val="002060"/>
              </a:solidFill>
            </a:endParaRPr>
          </a:p>
        </p:txBody>
      </p:sp>
      <p:pic>
        <p:nvPicPr>
          <p:cNvPr id="7" name="Картина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6016" y="2276872"/>
            <a:ext cx="3432160" cy="3522340"/>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745773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0" y="88032"/>
            <a:ext cx="8784976" cy="1684784"/>
          </a:xfrm>
        </p:spPr>
        <p:txBody>
          <a:bodyPr>
            <a:normAutofit fontScale="70000" lnSpcReduction="20000"/>
          </a:bodyPr>
          <a:lstStyle/>
          <a:p>
            <a:r>
              <a:rPr lang="bg-BG" dirty="0" smtClean="0">
                <a:solidFill>
                  <a:srgbClr val="002060"/>
                </a:solidFill>
              </a:rPr>
              <a:t>През </a:t>
            </a:r>
            <a:r>
              <a:rPr lang="en-US" dirty="0" smtClean="0">
                <a:solidFill>
                  <a:srgbClr val="002060"/>
                </a:solidFill>
              </a:rPr>
              <a:t>2016-a</a:t>
            </a:r>
            <a:r>
              <a:rPr lang="bg-BG" dirty="0" smtClean="0">
                <a:solidFill>
                  <a:srgbClr val="002060"/>
                </a:solidFill>
              </a:rPr>
              <a:t> </a:t>
            </a:r>
            <a:r>
              <a:rPr lang="bg-BG" dirty="0">
                <a:solidFill>
                  <a:srgbClr val="002060"/>
                </a:solidFill>
              </a:rPr>
              <a:t>година </a:t>
            </a:r>
            <a:r>
              <a:rPr lang="bg-BG" dirty="0" smtClean="0">
                <a:solidFill>
                  <a:srgbClr val="002060"/>
                </a:solidFill>
              </a:rPr>
              <a:t>последваха други награди за </a:t>
            </a:r>
            <a:r>
              <a:rPr lang="bg-BG" dirty="0">
                <a:solidFill>
                  <a:srgbClr val="002060"/>
                </a:solidFill>
              </a:rPr>
              <a:t>община Костинброд</a:t>
            </a:r>
            <a:r>
              <a:rPr lang="bg-BG" dirty="0" smtClean="0">
                <a:solidFill>
                  <a:srgbClr val="002060"/>
                </a:solidFill>
              </a:rPr>
              <a:t>. На 22</a:t>
            </a:r>
            <a:r>
              <a:rPr lang="en-US" dirty="0">
                <a:solidFill>
                  <a:srgbClr val="002060"/>
                </a:solidFill>
              </a:rPr>
              <a:t> </a:t>
            </a:r>
            <a:r>
              <a:rPr lang="bg-BG" dirty="0" smtClean="0">
                <a:solidFill>
                  <a:srgbClr val="002060"/>
                </a:solidFill>
              </a:rPr>
              <a:t>Декември</a:t>
            </a:r>
            <a:r>
              <a:rPr lang="bg-BG" dirty="0">
                <a:solidFill>
                  <a:srgbClr val="002060"/>
                </a:solidFill>
              </a:rPr>
              <a:t> </a:t>
            </a:r>
            <a:r>
              <a:rPr lang="bg-BG" dirty="0" smtClean="0">
                <a:solidFill>
                  <a:srgbClr val="002060"/>
                </a:solidFill>
              </a:rPr>
              <a:t> </a:t>
            </a:r>
            <a:r>
              <a:rPr lang="bg-BG" dirty="0">
                <a:solidFill>
                  <a:srgbClr val="002060"/>
                </a:solidFill>
              </a:rPr>
              <a:t>в областната администрация на Софийска </a:t>
            </a:r>
            <a:r>
              <a:rPr lang="bg-BG" dirty="0" smtClean="0">
                <a:solidFill>
                  <a:srgbClr val="002060"/>
                </a:solidFill>
              </a:rPr>
              <a:t>област </a:t>
            </a:r>
            <a:r>
              <a:rPr lang="bg-BG" dirty="0">
                <a:solidFill>
                  <a:srgbClr val="002060"/>
                </a:solidFill>
              </a:rPr>
              <a:t>бе проведена церемония по награждаване на победителите в конкурса  </a:t>
            </a:r>
            <a:r>
              <a:rPr lang="bg-BG" b="1" dirty="0">
                <a:solidFill>
                  <a:srgbClr val="002060"/>
                </a:solidFill>
              </a:rPr>
              <a:t>„Най-успешно работеща община през 2016 г</a:t>
            </a:r>
            <a:r>
              <a:rPr lang="bg-BG" b="1" dirty="0" smtClean="0">
                <a:solidFill>
                  <a:srgbClr val="002060"/>
                </a:solidFill>
              </a:rPr>
              <a:t>.“. </a:t>
            </a:r>
            <a:r>
              <a:rPr lang="bg-BG" dirty="0" smtClean="0">
                <a:solidFill>
                  <a:srgbClr val="002060"/>
                </a:solidFill>
              </a:rPr>
              <a:t>Община </a:t>
            </a:r>
            <a:r>
              <a:rPr lang="bg-BG" dirty="0">
                <a:solidFill>
                  <a:srgbClr val="002060"/>
                </a:solidFill>
              </a:rPr>
              <a:t>Костинброд </a:t>
            </a:r>
            <a:r>
              <a:rPr lang="bg-BG" dirty="0" smtClean="0">
                <a:solidFill>
                  <a:srgbClr val="002060"/>
                </a:solidFill>
              </a:rPr>
              <a:t>спечели наградата в </a:t>
            </a:r>
            <a:r>
              <a:rPr lang="bg-BG" dirty="0">
                <a:solidFill>
                  <a:srgbClr val="002060"/>
                </a:solidFill>
              </a:rPr>
              <a:t>категория </a:t>
            </a:r>
            <a:r>
              <a:rPr lang="bg-BG" b="1" dirty="0">
                <a:solidFill>
                  <a:srgbClr val="002060"/>
                </a:solidFill>
              </a:rPr>
              <a:t>„Култура и образование</a:t>
            </a:r>
            <a:r>
              <a:rPr lang="bg-BG" b="1" dirty="0" smtClean="0">
                <a:solidFill>
                  <a:srgbClr val="002060"/>
                </a:solidFill>
              </a:rPr>
              <a:t>“. </a:t>
            </a:r>
            <a:r>
              <a:rPr lang="bg-BG" dirty="0" smtClean="0">
                <a:solidFill>
                  <a:srgbClr val="002060"/>
                </a:solidFill>
              </a:rPr>
              <a:t>Г-жа </a:t>
            </a:r>
            <a:r>
              <a:rPr lang="bg-BG" dirty="0">
                <a:solidFill>
                  <a:srgbClr val="002060"/>
                </a:solidFill>
              </a:rPr>
              <a:t>Росица </a:t>
            </a:r>
            <a:r>
              <a:rPr lang="bg-BG" dirty="0" smtClean="0">
                <a:solidFill>
                  <a:srgbClr val="002060"/>
                </a:solidFill>
              </a:rPr>
              <a:t>Иванова - </a:t>
            </a:r>
            <a:r>
              <a:rPr lang="bg-BG" dirty="0">
                <a:solidFill>
                  <a:srgbClr val="002060"/>
                </a:solidFill>
              </a:rPr>
              <a:t>областен управител на Софийска област връчи </a:t>
            </a:r>
            <a:r>
              <a:rPr lang="bg-BG" dirty="0" smtClean="0">
                <a:solidFill>
                  <a:srgbClr val="002060"/>
                </a:solidFill>
              </a:rPr>
              <a:t>по този повод на г-н Младенов - кмет </a:t>
            </a:r>
            <a:r>
              <a:rPr lang="bg-BG" dirty="0">
                <a:solidFill>
                  <a:srgbClr val="002060"/>
                </a:solidFill>
              </a:rPr>
              <a:t>на община Костинброд грамота и статуетка.</a:t>
            </a:r>
          </a:p>
        </p:txBody>
      </p:sp>
      <p:pic>
        <p:nvPicPr>
          <p:cNvPr id="4" name="Picture 42" descr="C:\Users\Bistra\Desktop\презентация за 23.01\грамоти\PRIZ_27.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556792"/>
            <a:ext cx="4608512" cy="2736304"/>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41" descr="C:\Users\Bistra\Desktop\презентация за 23.01\грамоти\IMG_149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1527" y="4406451"/>
            <a:ext cx="3230513" cy="2334917"/>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43" descr="C:\Users\Bistra\Desktop\презентация за 23.01\грамоти\IMG_1495.JPG"/>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463988" y="2528900"/>
            <a:ext cx="4392488" cy="3168352"/>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4694530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0" y="0"/>
            <a:ext cx="8820472" cy="6669360"/>
          </a:xfrm>
        </p:spPr>
        <p:txBody>
          <a:bodyPr>
            <a:normAutofit lnSpcReduction="10000"/>
          </a:bodyPr>
          <a:lstStyle/>
          <a:p>
            <a:r>
              <a:rPr lang="bg-BG" sz="1800" dirty="0" smtClean="0">
                <a:solidFill>
                  <a:srgbClr val="002060"/>
                </a:solidFill>
              </a:rPr>
              <a:t>Тази награда е във връзка с това, че професионалната </a:t>
            </a:r>
            <a:r>
              <a:rPr lang="bg-BG" sz="1800" dirty="0">
                <a:solidFill>
                  <a:srgbClr val="002060"/>
                </a:solidFill>
              </a:rPr>
              <a:t>гимназия по ветеринарна медицина и селско стопанство „Св. Георги Победоносец“, до скоро  собственост на Министерството на земеделието и храните,  е вече общинско учебно заведение.   Договор за </a:t>
            </a:r>
            <a:r>
              <a:rPr lang="bg-BG" sz="1800" dirty="0" smtClean="0">
                <a:solidFill>
                  <a:srgbClr val="002060"/>
                </a:solidFill>
              </a:rPr>
              <a:t>прехвърляне </a:t>
            </a:r>
            <a:r>
              <a:rPr lang="bg-BG" sz="1800" dirty="0">
                <a:solidFill>
                  <a:srgbClr val="002060"/>
                </a:solidFill>
              </a:rPr>
              <a:t>правото на собственост върху </a:t>
            </a:r>
            <a:r>
              <a:rPr lang="bg-BG" sz="1800" dirty="0" smtClean="0">
                <a:solidFill>
                  <a:srgbClr val="002060"/>
                </a:solidFill>
              </a:rPr>
              <a:t>имота </a:t>
            </a:r>
            <a:r>
              <a:rPr lang="bg-BG" sz="1800" dirty="0">
                <a:solidFill>
                  <a:srgbClr val="002060"/>
                </a:solidFill>
              </a:rPr>
              <a:t>подписаха Областният управител на Софийска област г-жа Росица Иванова и кметът на община Костинброд г-н Трайко Младенов в Областната администрация на Софийска област .Следствие на това община Костинброд получи собствеността върху сградата и терена на професионалната гимназия . </a:t>
            </a:r>
            <a:endParaRPr lang="en-US" sz="1800" dirty="0" smtClean="0">
              <a:solidFill>
                <a:srgbClr val="002060"/>
              </a:solidFill>
            </a:endParaRP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bg-BG" sz="1800" dirty="0" smtClean="0">
                <a:solidFill>
                  <a:srgbClr val="002060"/>
                </a:solidFill>
              </a:rPr>
              <a:t>От </a:t>
            </a:r>
            <a:r>
              <a:rPr lang="bg-BG" sz="1800" dirty="0">
                <a:solidFill>
                  <a:srgbClr val="002060"/>
                </a:solidFill>
              </a:rPr>
              <a:t>тук </a:t>
            </a:r>
            <a:r>
              <a:rPr lang="bg-BG" sz="1800" dirty="0" smtClean="0">
                <a:solidFill>
                  <a:srgbClr val="002060"/>
                </a:solidFill>
              </a:rPr>
              <a:t>нататък </a:t>
            </a:r>
            <a:r>
              <a:rPr lang="bg-BG" sz="1800" dirty="0">
                <a:solidFill>
                  <a:srgbClr val="002060"/>
                </a:solidFill>
              </a:rPr>
              <a:t>тя ще се финансира от </a:t>
            </a:r>
            <a:r>
              <a:rPr lang="bg-BG" sz="1800" dirty="0" smtClean="0">
                <a:solidFill>
                  <a:srgbClr val="002060"/>
                </a:solidFill>
              </a:rPr>
              <a:t> държавния бюджет и бюджета </a:t>
            </a:r>
            <a:r>
              <a:rPr lang="bg-BG" sz="1800" dirty="0">
                <a:solidFill>
                  <a:srgbClr val="002060"/>
                </a:solidFill>
              </a:rPr>
              <a:t>на общината. Преминаването на селскостопанския техникум под общинско управление ще даде възможност за </a:t>
            </a:r>
            <a:r>
              <a:rPr lang="bg-BG" sz="1800" dirty="0" smtClean="0">
                <a:solidFill>
                  <a:srgbClr val="002060"/>
                </a:solidFill>
              </a:rPr>
              <a:t>ново развитие </a:t>
            </a:r>
            <a:r>
              <a:rPr lang="bg-BG" sz="1800" dirty="0">
                <a:solidFill>
                  <a:srgbClr val="002060"/>
                </a:solidFill>
              </a:rPr>
              <a:t>на учебното заведение и се очакват да бъдат реализирани </a:t>
            </a:r>
            <a:r>
              <a:rPr lang="bg-BG" sz="1800" dirty="0" smtClean="0">
                <a:solidFill>
                  <a:srgbClr val="002060"/>
                </a:solidFill>
              </a:rPr>
              <a:t>мащабни проекти</a:t>
            </a:r>
            <a:r>
              <a:rPr lang="bg-BG" sz="1800" dirty="0">
                <a:solidFill>
                  <a:srgbClr val="002060"/>
                </a:solidFill>
              </a:rPr>
              <a:t>, финансирани от фондовете на Европейския съюз,чрез които учебното заведение ще придобие </a:t>
            </a:r>
            <a:r>
              <a:rPr lang="bg-BG" sz="1800" dirty="0" smtClean="0">
                <a:solidFill>
                  <a:srgbClr val="002060"/>
                </a:solidFill>
              </a:rPr>
              <a:t>качествен нов </a:t>
            </a:r>
            <a:r>
              <a:rPr lang="bg-BG" sz="1800" dirty="0">
                <a:solidFill>
                  <a:srgbClr val="002060"/>
                </a:solidFill>
              </a:rPr>
              <a:t>облик.  Образователната институция </a:t>
            </a:r>
            <a:r>
              <a:rPr lang="bg-BG" sz="1800" dirty="0" smtClean="0">
                <a:solidFill>
                  <a:srgbClr val="002060"/>
                </a:solidFill>
              </a:rPr>
              <a:t>вече е </a:t>
            </a:r>
            <a:r>
              <a:rPr lang="bg-BG" sz="1800" dirty="0">
                <a:solidFill>
                  <a:srgbClr val="002060"/>
                </a:solidFill>
              </a:rPr>
              <a:t>включена в проект по програма „Региони в растеж“ 2014-2020г., който, освен обновяване на училищните сгради, предвижда създаване и оборудване на </a:t>
            </a:r>
            <a:r>
              <a:rPr lang="bg-BG" sz="1800" dirty="0" smtClean="0">
                <a:solidFill>
                  <a:srgbClr val="002060"/>
                </a:solidFill>
              </a:rPr>
              <a:t>нови кабинети </a:t>
            </a:r>
            <a:r>
              <a:rPr lang="bg-BG" sz="1800" dirty="0">
                <a:solidFill>
                  <a:srgbClr val="002060"/>
                </a:solidFill>
              </a:rPr>
              <a:t>за практическо обучение на учениците.</a:t>
            </a:r>
          </a:p>
          <a:p>
            <a:endParaRPr lang="bg-BG" sz="1800" dirty="0"/>
          </a:p>
        </p:txBody>
      </p:sp>
      <p:pic>
        <p:nvPicPr>
          <p:cNvPr id="4" name="Picture 45" descr="C:\Users\Bistra\Desktop\презентация за 23.01\снимки в областната прех.техникум\KOST_1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2066083"/>
            <a:ext cx="3600400" cy="2232248"/>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46" descr="C:\Users\Bistra\Desktop\DSCF081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2044503"/>
            <a:ext cx="3312368" cy="2248594"/>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6254306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107504" y="0"/>
            <a:ext cx="8640960" cy="6858000"/>
          </a:xfrm>
        </p:spPr>
        <p:txBody>
          <a:bodyPr>
            <a:normAutofit fontScale="92500" lnSpcReduction="20000"/>
          </a:bodyPr>
          <a:lstStyle/>
          <a:p>
            <a:pPr fontAlgn="base"/>
            <a:r>
              <a:rPr lang="bg-BG" sz="1800" dirty="0" smtClean="0">
                <a:solidFill>
                  <a:srgbClr val="002060"/>
                </a:solidFill>
              </a:rPr>
              <a:t>До момента в </a:t>
            </a:r>
            <a:r>
              <a:rPr lang="bg-BG" sz="1800" dirty="0">
                <a:solidFill>
                  <a:srgbClr val="002060"/>
                </a:solidFill>
              </a:rPr>
              <a:t>Професионалната </a:t>
            </a:r>
            <a:r>
              <a:rPr lang="bg-BG" sz="1800" dirty="0" smtClean="0">
                <a:solidFill>
                  <a:srgbClr val="002060"/>
                </a:solidFill>
              </a:rPr>
              <a:t>гимназия имаше </a:t>
            </a:r>
            <a:r>
              <a:rPr lang="bg-BG" sz="1800" dirty="0">
                <a:solidFill>
                  <a:srgbClr val="002060"/>
                </a:solidFill>
              </a:rPr>
              <a:t>само паралелки по ветеринарна медицина и селско стопанство. </a:t>
            </a:r>
            <a:r>
              <a:rPr lang="bg-BG" sz="1800" dirty="0" smtClean="0">
                <a:solidFill>
                  <a:srgbClr val="002060"/>
                </a:solidFill>
              </a:rPr>
              <a:t>Създаването на нови  контакти </a:t>
            </a:r>
            <a:r>
              <a:rPr lang="bg-BG" sz="1800" dirty="0">
                <a:solidFill>
                  <a:srgbClr val="002060"/>
                </a:solidFill>
              </a:rPr>
              <a:t>с Института по животновъдни науки и с Института за растителна </a:t>
            </a:r>
            <a:r>
              <a:rPr lang="bg-BG" sz="1800" dirty="0" smtClean="0">
                <a:solidFill>
                  <a:srgbClr val="002060"/>
                </a:solidFill>
              </a:rPr>
              <a:t>защита ще спомогне за бъдещето развитие на училището, което е неизменно свързано с неговото минало.  Преди десетина години учениците от Професионалната гимназия реализираха своите практики и своите часове на открито в двете държавни институции. Към настоящия момент текат активни процеси по нови, по-тесни учебни взаимоотношения между общинското училище и двата института. В училището бе създадена много </a:t>
            </a:r>
            <a:r>
              <a:rPr lang="bg-BG" sz="1800" dirty="0">
                <a:solidFill>
                  <a:srgbClr val="002060"/>
                </a:solidFill>
              </a:rPr>
              <a:t>активна </a:t>
            </a:r>
            <a:r>
              <a:rPr lang="bg-BG" sz="1800" dirty="0" smtClean="0">
                <a:solidFill>
                  <a:srgbClr val="002060"/>
                </a:solidFill>
              </a:rPr>
              <a:t> с дейността си паралелка </a:t>
            </a:r>
            <a:r>
              <a:rPr lang="bg-BG" sz="1800" dirty="0">
                <a:solidFill>
                  <a:srgbClr val="002060"/>
                </a:solidFill>
              </a:rPr>
              <a:t>за кетъринг, ресторантьорство и сервитьорство</a:t>
            </a:r>
            <a:r>
              <a:rPr lang="bg-BG" sz="1800" dirty="0" smtClean="0">
                <a:solidFill>
                  <a:srgbClr val="002060"/>
                </a:solidFill>
              </a:rPr>
              <a:t>.</a:t>
            </a:r>
            <a:endParaRPr lang="en-US" sz="1800" dirty="0" smtClean="0">
              <a:solidFill>
                <a:srgbClr val="002060"/>
              </a:solidFill>
            </a:endParaRPr>
          </a:p>
          <a:p>
            <a:pPr fontAlgn="base"/>
            <a:endParaRPr lang="en-US" sz="1800" dirty="0"/>
          </a:p>
          <a:p>
            <a:pPr fontAlgn="base"/>
            <a:endParaRPr lang="en-US" sz="1800" dirty="0" smtClean="0"/>
          </a:p>
          <a:p>
            <a:pPr fontAlgn="base"/>
            <a:endParaRPr lang="en-US" sz="1800" dirty="0"/>
          </a:p>
          <a:p>
            <a:pPr fontAlgn="base"/>
            <a:endParaRPr lang="en-US" sz="1800" dirty="0" smtClean="0"/>
          </a:p>
          <a:p>
            <a:pPr fontAlgn="base"/>
            <a:endParaRPr lang="en-US" sz="1800" dirty="0"/>
          </a:p>
          <a:p>
            <a:pPr fontAlgn="base"/>
            <a:endParaRPr lang="en-US" sz="1800" dirty="0" smtClean="0"/>
          </a:p>
          <a:p>
            <a:pPr fontAlgn="base"/>
            <a:endParaRPr lang="en-US" sz="1800" dirty="0"/>
          </a:p>
          <a:p>
            <a:pPr fontAlgn="base"/>
            <a:endParaRPr lang="en-US" sz="1800" dirty="0" smtClean="0"/>
          </a:p>
          <a:p>
            <a:pPr fontAlgn="base"/>
            <a:endParaRPr lang="en-US" sz="1800" dirty="0"/>
          </a:p>
          <a:p>
            <a:pPr fontAlgn="base"/>
            <a:endParaRPr lang="en-US" sz="1800" dirty="0" smtClean="0"/>
          </a:p>
          <a:p>
            <a:pPr fontAlgn="base"/>
            <a:endParaRPr lang="en-US" sz="1800" dirty="0"/>
          </a:p>
          <a:p>
            <a:pPr fontAlgn="base"/>
            <a:endParaRPr lang="bg-BG" sz="1800" dirty="0"/>
          </a:p>
          <a:p>
            <a:pPr fontAlgn="base"/>
            <a:r>
              <a:rPr lang="bg-BG" sz="1800" dirty="0" smtClean="0">
                <a:solidFill>
                  <a:srgbClr val="002060"/>
                </a:solidFill>
              </a:rPr>
              <a:t>От 2016г. се развива идеята училището </a:t>
            </a:r>
            <a:r>
              <a:rPr lang="bg-BG" sz="1800" dirty="0">
                <a:solidFill>
                  <a:srgbClr val="002060"/>
                </a:solidFill>
              </a:rPr>
              <a:t>да  работи в тясна връзка с бизнеса, който </a:t>
            </a:r>
            <a:r>
              <a:rPr lang="bg-BG" sz="1800" dirty="0" smtClean="0">
                <a:solidFill>
                  <a:srgbClr val="002060"/>
                </a:solidFill>
              </a:rPr>
              <a:t>има голямо желание  тук </a:t>
            </a:r>
            <a:r>
              <a:rPr lang="bg-BG" sz="1800" dirty="0">
                <a:solidFill>
                  <a:srgbClr val="002060"/>
                </a:solidFill>
              </a:rPr>
              <a:t>да се наложи </a:t>
            </a:r>
            <a:r>
              <a:rPr lang="bg-BG" sz="1800" dirty="0" smtClean="0">
                <a:solidFill>
                  <a:srgbClr val="002060"/>
                </a:solidFill>
              </a:rPr>
              <a:t>дуална </a:t>
            </a:r>
            <a:r>
              <a:rPr lang="bg-BG" sz="1800" dirty="0">
                <a:solidFill>
                  <a:srgbClr val="002060"/>
                </a:solidFill>
              </a:rPr>
              <a:t>система на обучение. Това </a:t>
            </a:r>
            <a:r>
              <a:rPr lang="bg-BG" sz="1800" dirty="0" smtClean="0">
                <a:solidFill>
                  <a:srgbClr val="002060"/>
                </a:solidFill>
              </a:rPr>
              <a:t>означава практически цели </a:t>
            </a:r>
            <a:r>
              <a:rPr lang="bg-BG" sz="1800" dirty="0">
                <a:solidFill>
                  <a:srgbClr val="002060"/>
                </a:solidFill>
              </a:rPr>
              <a:t>паралелки да </a:t>
            </a:r>
            <a:r>
              <a:rPr lang="bg-BG" sz="1800" dirty="0" smtClean="0">
                <a:solidFill>
                  <a:srgbClr val="002060"/>
                </a:solidFill>
              </a:rPr>
              <a:t>започнат  да се преливат </a:t>
            </a:r>
            <a:r>
              <a:rPr lang="bg-BG" sz="1800" dirty="0">
                <a:solidFill>
                  <a:srgbClr val="002060"/>
                </a:solidFill>
              </a:rPr>
              <a:t>постепенно в частния </a:t>
            </a:r>
            <a:r>
              <a:rPr lang="bg-BG" sz="1800" dirty="0" smtClean="0">
                <a:solidFill>
                  <a:srgbClr val="002060"/>
                </a:solidFill>
              </a:rPr>
              <a:t>бизнес. </a:t>
            </a:r>
            <a:r>
              <a:rPr lang="bg-BG" sz="1800" dirty="0">
                <a:solidFill>
                  <a:srgbClr val="002060"/>
                </a:solidFill>
              </a:rPr>
              <a:t>Такива </a:t>
            </a:r>
            <a:r>
              <a:rPr lang="bg-BG" sz="1800" dirty="0" smtClean="0">
                <a:solidFill>
                  <a:srgbClr val="002060"/>
                </a:solidFill>
              </a:rPr>
              <a:t>оферти </a:t>
            </a:r>
            <a:r>
              <a:rPr lang="bg-BG" sz="1800" dirty="0">
                <a:solidFill>
                  <a:srgbClr val="002060"/>
                </a:solidFill>
              </a:rPr>
              <a:t>има от </a:t>
            </a:r>
            <a:r>
              <a:rPr lang="bg-BG" sz="1800" dirty="0" smtClean="0">
                <a:solidFill>
                  <a:srgbClr val="002060"/>
                </a:solidFill>
              </a:rPr>
              <a:t>предприятието </a:t>
            </a:r>
            <a:r>
              <a:rPr lang="bg-BG" sz="1800" dirty="0">
                <a:solidFill>
                  <a:srgbClr val="002060"/>
                </a:solidFill>
              </a:rPr>
              <a:t>за алуминиева дограма, както и от най-големия производител на безалкохолни напитки в страната, </a:t>
            </a:r>
            <a:r>
              <a:rPr lang="bg-BG" sz="1800" dirty="0" smtClean="0">
                <a:solidFill>
                  <a:srgbClr val="002060"/>
                </a:solidFill>
              </a:rPr>
              <a:t>основно базирани на територията </a:t>
            </a:r>
            <a:r>
              <a:rPr lang="bg-BG" sz="1800" dirty="0">
                <a:solidFill>
                  <a:srgbClr val="002060"/>
                </a:solidFill>
              </a:rPr>
              <a:t>на община Костинброд. </a:t>
            </a:r>
          </a:p>
          <a:p>
            <a:endParaRPr lang="bg-BG" sz="1800" dirty="0"/>
          </a:p>
        </p:txBody>
      </p:sp>
      <p:pic>
        <p:nvPicPr>
          <p:cNvPr id="4" name="Picture 47" descr="C:\Users\Bistra\Desktop\zx620y348_227335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994389"/>
            <a:ext cx="4176464" cy="2706622"/>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48" descr="C:\Users\Bistra\Desktop\zx620y348_2725615.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3344349"/>
            <a:ext cx="3310652" cy="1956859"/>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1026" name="Picture 2" descr="C:\Documents and Settings\Bistra\Desktop\Bistra\Снимки\снимки на община Кброд\DSC000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2625" y="1713235"/>
            <a:ext cx="2463711" cy="1643757"/>
          </a:xfrm>
          <a:prstGeom prst="rect">
            <a:avLst/>
          </a:prstGeom>
          <a:extLst/>
        </p:spPr>
        <p:style>
          <a:lnRef idx="3">
            <a:schemeClr val="lt1"/>
          </a:lnRef>
          <a:fillRef idx="1">
            <a:schemeClr val="dk1"/>
          </a:fillRef>
          <a:effectRef idx="1">
            <a:schemeClr val="dk1"/>
          </a:effectRef>
          <a:fontRef idx="minor">
            <a:schemeClr val="lt1"/>
          </a:fontRef>
        </p:style>
      </p:pic>
      <p:sp>
        <p:nvSpPr>
          <p:cNvPr id="2" name="Текстово поле 1"/>
          <p:cNvSpPr txBox="1"/>
          <p:nvPr/>
        </p:nvSpPr>
        <p:spPr>
          <a:xfrm>
            <a:off x="4932040" y="3635732"/>
            <a:ext cx="1584176" cy="369332"/>
          </a:xfrm>
          <a:prstGeom prst="rect">
            <a:avLst/>
          </a:prstGeom>
          <a:noFill/>
        </p:spPr>
        <p:txBody>
          <a:bodyPr wrap="square" rtlCol="0">
            <a:spAutoFit/>
          </a:bodyPr>
          <a:lstStyle/>
          <a:p>
            <a:r>
              <a:rPr lang="bg-BG" dirty="0" smtClean="0"/>
              <a:t>Индустрия</a:t>
            </a:r>
            <a:endParaRPr lang="bg-BG" dirty="0"/>
          </a:p>
        </p:txBody>
      </p:sp>
      <p:sp>
        <p:nvSpPr>
          <p:cNvPr id="6" name="Текстово поле 5"/>
          <p:cNvSpPr txBox="1"/>
          <p:nvPr/>
        </p:nvSpPr>
        <p:spPr>
          <a:xfrm>
            <a:off x="7019414" y="3923764"/>
            <a:ext cx="1585034" cy="369332"/>
          </a:xfrm>
          <a:prstGeom prst="rect">
            <a:avLst/>
          </a:prstGeom>
          <a:noFill/>
        </p:spPr>
        <p:txBody>
          <a:bodyPr wrap="square" rtlCol="0">
            <a:spAutoFit/>
          </a:bodyPr>
          <a:lstStyle/>
          <a:p>
            <a:r>
              <a:rPr lang="bg-BG" dirty="0" smtClean="0"/>
              <a:t>Училище</a:t>
            </a:r>
            <a:endParaRPr lang="bg-BG" dirty="0"/>
          </a:p>
        </p:txBody>
      </p:sp>
    </p:spTree>
    <p:extLst>
      <p:ext uri="{BB962C8B-B14F-4D97-AF65-F5344CB8AC3E}">
        <p14:creationId xmlns:p14="http://schemas.microsoft.com/office/powerpoint/2010/main" val="9359210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690955"/>
            <a:ext cx="7837323" cy="6050413"/>
          </a:xfrm>
          <a:prstGeom prst="rect">
            <a:avLst/>
          </a:prstGeom>
        </p:spPr>
        <p:style>
          <a:lnRef idx="3">
            <a:schemeClr val="lt1"/>
          </a:lnRef>
          <a:fillRef idx="1">
            <a:schemeClr val="dk1"/>
          </a:fillRef>
          <a:effectRef idx="1">
            <a:schemeClr val="dk1"/>
          </a:effectRef>
          <a:fontRef idx="minor">
            <a:schemeClr val="lt1"/>
          </a:fontRef>
        </p:style>
      </p:pic>
      <p:sp>
        <p:nvSpPr>
          <p:cNvPr id="2" name="Текстово поле 1"/>
          <p:cNvSpPr txBox="1"/>
          <p:nvPr/>
        </p:nvSpPr>
        <p:spPr>
          <a:xfrm>
            <a:off x="251520" y="44624"/>
            <a:ext cx="8496944" cy="646331"/>
          </a:xfrm>
          <a:prstGeom prst="rect">
            <a:avLst/>
          </a:prstGeom>
          <a:noFill/>
        </p:spPr>
        <p:txBody>
          <a:bodyPr wrap="square" rtlCol="0">
            <a:spAutoFit/>
          </a:bodyPr>
          <a:lstStyle/>
          <a:p>
            <a:pPr algn="ctr"/>
            <a:r>
              <a:rPr lang="bg-BG" b="1" dirty="0" smtClean="0">
                <a:solidFill>
                  <a:srgbClr val="002060"/>
                </a:solidFill>
              </a:rPr>
              <a:t>В бизнес зоните на община Костинброд своята дейност развиват едни от най-големите предприятия в страната.</a:t>
            </a:r>
            <a:endParaRPr lang="bg-BG" b="1" dirty="0">
              <a:solidFill>
                <a:srgbClr val="002060"/>
              </a:solidFill>
            </a:endParaRPr>
          </a:p>
        </p:txBody>
      </p:sp>
    </p:spTree>
    <p:extLst>
      <p:ext uri="{BB962C8B-B14F-4D97-AF65-F5344CB8AC3E}">
        <p14:creationId xmlns:p14="http://schemas.microsoft.com/office/powerpoint/2010/main" val="18110111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ово поле 5"/>
          <p:cNvSpPr txBox="1"/>
          <p:nvPr/>
        </p:nvSpPr>
        <p:spPr>
          <a:xfrm>
            <a:off x="179512" y="44624"/>
            <a:ext cx="8964488" cy="2585323"/>
          </a:xfrm>
          <a:prstGeom prst="rect">
            <a:avLst/>
          </a:prstGeom>
          <a:noFill/>
        </p:spPr>
        <p:txBody>
          <a:bodyPr wrap="square" rtlCol="0">
            <a:spAutoFit/>
          </a:bodyPr>
          <a:lstStyle/>
          <a:p>
            <a:r>
              <a:rPr lang="bg-BG" dirty="0" smtClean="0">
                <a:solidFill>
                  <a:srgbClr val="002060"/>
                </a:solidFill>
              </a:rPr>
              <a:t>В Република България има 28 области, като в Софийска област са 22 общини. </a:t>
            </a:r>
          </a:p>
          <a:p>
            <a:r>
              <a:rPr lang="bg-BG" dirty="0">
                <a:solidFill>
                  <a:srgbClr val="002060"/>
                </a:solidFill>
              </a:rPr>
              <a:t>О</a:t>
            </a:r>
            <a:r>
              <a:rPr lang="bg-BG" dirty="0" smtClean="0">
                <a:solidFill>
                  <a:srgbClr val="002060"/>
                </a:solidFill>
              </a:rPr>
              <a:t>бщина Костинброд </a:t>
            </a:r>
            <a:r>
              <a:rPr lang="bg-BG" dirty="0">
                <a:solidFill>
                  <a:srgbClr val="002060"/>
                </a:solidFill>
              </a:rPr>
              <a:t>се намира в северозападната част на Софийска област. </a:t>
            </a:r>
            <a:endParaRPr lang="bg-BG" dirty="0" smtClean="0">
              <a:solidFill>
                <a:srgbClr val="002060"/>
              </a:solidFill>
            </a:endParaRPr>
          </a:p>
          <a:p>
            <a:r>
              <a:rPr lang="bg-BG" dirty="0" smtClean="0">
                <a:solidFill>
                  <a:srgbClr val="002060"/>
                </a:solidFill>
              </a:rPr>
              <a:t>Границите ѝ </a:t>
            </a:r>
            <a:r>
              <a:rPr lang="bg-BG" dirty="0">
                <a:solidFill>
                  <a:srgbClr val="002060"/>
                </a:solidFill>
              </a:rPr>
              <a:t>са следните:</a:t>
            </a:r>
          </a:p>
          <a:p>
            <a:pPr marL="742950" lvl="1" indent="-285750">
              <a:buFont typeface="Arial" pitchFamily="34" charset="0"/>
              <a:buChar char="•"/>
            </a:pPr>
            <a:r>
              <a:rPr lang="bg-BG" dirty="0">
                <a:solidFill>
                  <a:srgbClr val="002060"/>
                </a:solidFill>
              </a:rPr>
              <a:t>на югозапад – </a:t>
            </a:r>
            <a:r>
              <a:rPr lang="bg-BG" dirty="0" smtClean="0">
                <a:solidFill>
                  <a:srgbClr val="002060"/>
                </a:solidFill>
              </a:rPr>
              <a:t>община </a:t>
            </a:r>
            <a:r>
              <a:rPr lang="bg-BG" dirty="0">
                <a:solidFill>
                  <a:srgbClr val="002060"/>
                </a:solidFill>
              </a:rPr>
              <a:t>Божурище;</a:t>
            </a:r>
          </a:p>
          <a:p>
            <a:pPr marL="742950" lvl="1" indent="-285750">
              <a:buFont typeface="Arial" pitchFamily="34" charset="0"/>
              <a:buChar char="•"/>
            </a:pPr>
            <a:r>
              <a:rPr lang="bg-BG" dirty="0">
                <a:solidFill>
                  <a:srgbClr val="002060"/>
                </a:solidFill>
              </a:rPr>
              <a:t>на запад – </a:t>
            </a:r>
            <a:r>
              <a:rPr lang="bg-BG" dirty="0" smtClean="0">
                <a:solidFill>
                  <a:srgbClr val="002060"/>
                </a:solidFill>
              </a:rPr>
              <a:t>община </a:t>
            </a:r>
            <a:r>
              <a:rPr lang="bg-BG" dirty="0">
                <a:solidFill>
                  <a:srgbClr val="002060"/>
                </a:solidFill>
              </a:rPr>
              <a:t>Сливница;</a:t>
            </a:r>
          </a:p>
          <a:p>
            <a:pPr marL="742950" lvl="1" indent="-285750">
              <a:buFont typeface="Arial" pitchFamily="34" charset="0"/>
              <a:buChar char="•"/>
            </a:pPr>
            <a:r>
              <a:rPr lang="bg-BG" dirty="0">
                <a:solidFill>
                  <a:srgbClr val="002060"/>
                </a:solidFill>
              </a:rPr>
              <a:t>на северозапад – </a:t>
            </a:r>
            <a:r>
              <a:rPr lang="bg-BG" dirty="0" smtClean="0">
                <a:solidFill>
                  <a:srgbClr val="002060"/>
                </a:solidFill>
              </a:rPr>
              <a:t>община </a:t>
            </a:r>
            <a:r>
              <a:rPr lang="bg-BG" dirty="0">
                <a:solidFill>
                  <a:srgbClr val="002060"/>
                </a:solidFill>
              </a:rPr>
              <a:t>Драгоман и </a:t>
            </a:r>
            <a:r>
              <a:rPr lang="bg-BG" dirty="0" smtClean="0">
                <a:solidFill>
                  <a:srgbClr val="002060"/>
                </a:solidFill>
              </a:rPr>
              <a:t>община </a:t>
            </a:r>
            <a:r>
              <a:rPr lang="bg-BG" dirty="0">
                <a:solidFill>
                  <a:srgbClr val="002060"/>
                </a:solidFill>
              </a:rPr>
              <a:t>Годеч;</a:t>
            </a:r>
          </a:p>
          <a:p>
            <a:pPr marL="742950" lvl="1" indent="-285750">
              <a:buFont typeface="Arial" pitchFamily="34" charset="0"/>
              <a:buChar char="•"/>
            </a:pPr>
            <a:r>
              <a:rPr lang="bg-BG" dirty="0">
                <a:solidFill>
                  <a:srgbClr val="002060"/>
                </a:solidFill>
              </a:rPr>
              <a:t>на североизток – община Своге;</a:t>
            </a:r>
          </a:p>
          <a:p>
            <a:pPr marL="742950" lvl="1" indent="-285750">
              <a:buFont typeface="Arial" pitchFamily="34" charset="0"/>
              <a:buChar char="•"/>
            </a:pPr>
            <a:r>
              <a:rPr lang="bg-BG" dirty="0">
                <a:solidFill>
                  <a:srgbClr val="002060"/>
                </a:solidFill>
              </a:rPr>
              <a:t>на югоизток – Столична община, </a:t>
            </a:r>
            <a:r>
              <a:rPr lang="bg-BG" dirty="0" smtClean="0">
                <a:solidFill>
                  <a:srgbClr val="002060"/>
                </a:solidFill>
              </a:rPr>
              <a:t>област </a:t>
            </a:r>
            <a:r>
              <a:rPr lang="bg-BG" dirty="0">
                <a:solidFill>
                  <a:srgbClr val="002060"/>
                </a:solidFill>
              </a:rPr>
              <a:t>София.</a:t>
            </a:r>
          </a:p>
          <a:p>
            <a:endParaRPr lang="bg-BG" dirty="0"/>
          </a:p>
        </p:txBody>
      </p:sp>
      <p:pic>
        <p:nvPicPr>
          <p:cNvPr id="8" name="Картина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2375091"/>
            <a:ext cx="6696744" cy="4366277"/>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746772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107504" y="0"/>
            <a:ext cx="8640960" cy="2044748"/>
          </a:xfrm>
        </p:spPr>
        <p:txBody>
          <a:bodyPr>
            <a:normAutofit fontScale="85000" lnSpcReduction="10000"/>
          </a:bodyPr>
          <a:lstStyle/>
          <a:p>
            <a:r>
              <a:rPr lang="bg-BG" sz="1600" dirty="0" smtClean="0">
                <a:solidFill>
                  <a:srgbClr val="002060"/>
                </a:solidFill>
              </a:rPr>
              <a:t>По тяхно настояване, с гордо чувство за принадлежност към район</a:t>
            </a:r>
            <a:r>
              <a:rPr lang="en-US" sz="1600" dirty="0" smtClean="0">
                <a:solidFill>
                  <a:srgbClr val="002060"/>
                </a:solidFill>
              </a:rPr>
              <a:t>a</a:t>
            </a:r>
            <a:r>
              <a:rPr lang="bg-BG" sz="1600" dirty="0" smtClean="0">
                <a:solidFill>
                  <a:srgbClr val="002060"/>
                </a:solidFill>
              </a:rPr>
              <a:t>, фирмите позиционирани в промишлената зона на изток от град Костинброд получиха </a:t>
            </a:r>
            <a:r>
              <a:rPr lang="bg-BG" sz="1600" dirty="0">
                <a:solidFill>
                  <a:srgbClr val="002060"/>
                </a:solidFill>
              </a:rPr>
              <a:t>нов административен адрес </a:t>
            </a:r>
            <a:r>
              <a:rPr lang="bg-BG" sz="1600" dirty="0" smtClean="0">
                <a:solidFill>
                  <a:srgbClr val="002060"/>
                </a:solidFill>
              </a:rPr>
              <a:t>- </a:t>
            </a:r>
            <a:r>
              <a:rPr lang="bg-BG" sz="1600" b="1" dirty="0" smtClean="0">
                <a:solidFill>
                  <a:srgbClr val="002060"/>
                </a:solidFill>
              </a:rPr>
              <a:t>ул</a:t>
            </a:r>
            <a:r>
              <a:rPr lang="bg-BG" sz="1600" b="1" dirty="0">
                <a:solidFill>
                  <a:srgbClr val="002060"/>
                </a:solidFill>
              </a:rPr>
              <a:t>.“Император Константин Велики</a:t>
            </a:r>
            <a:r>
              <a:rPr lang="bg-BG" sz="1600" b="1" dirty="0" smtClean="0">
                <a:solidFill>
                  <a:srgbClr val="002060"/>
                </a:solidFill>
              </a:rPr>
              <a:t>“, гр.Костинброд</a:t>
            </a:r>
            <a:r>
              <a:rPr lang="bg-BG" sz="1600" dirty="0">
                <a:solidFill>
                  <a:srgbClr val="002060"/>
                </a:solidFill>
              </a:rPr>
              <a:t>. В сградата на общинска администрация Костинброд се проведе </a:t>
            </a:r>
            <a:r>
              <a:rPr lang="bg-BG" sz="1600" dirty="0" smtClean="0">
                <a:solidFill>
                  <a:srgbClr val="002060"/>
                </a:solidFill>
              </a:rPr>
              <a:t> специална церемония </a:t>
            </a:r>
            <a:r>
              <a:rPr lang="bg-BG" sz="1600" dirty="0">
                <a:solidFill>
                  <a:srgbClr val="002060"/>
                </a:solidFill>
              </a:rPr>
              <a:t>по връчване на </a:t>
            </a:r>
            <a:r>
              <a:rPr lang="bg-BG" sz="1600" dirty="0" smtClean="0">
                <a:solidFill>
                  <a:srgbClr val="002060"/>
                </a:solidFill>
              </a:rPr>
              <a:t>административните </a:t>
            </a:r>
            <a:r>
              <a:rPr lang="bg-BG" sz="1600" dirty="0">
                <a:solidFill>
                  <a:srgbClr val="002060"/>
                </a:solidFill>
              </a:rPr>
              <a:t>адрес на </a:t>
            </a:r>
            <a:r>
              <a:rPr lang="bg-BG" sz="1600" dirty="0" smtClean="0">
                <a:solidFill>
                  <a:srgbClr val="002060"/>
                </a:solidFill>
              </a:rPr>
              <a:t>представителите от </a:t>
            </a:r>
            <a:r>
              <a:rPr lang="bg-BG" sz="1600" dirty="0">
                <a:solidFill>
                  <a:srgbClr val="002060"/>
                </a:solidFill>
              </a:rPr>
              <a:t>бизнеса</a:t>
            </a:r>
            <a:r>
              <a:rPr lang="bg-BG" sz="1600" dirty="0" smtClean="0">
                <a:solidFill>
                  <a:srgbClr val="002060"/>
                </a:solidFill>
              </a:rPr>
              <a:t>. На </a:t>
            </a:r>
            <a:r>
              <a:rPr lang="bg-BG" sz="1600" dirty="0">
                <a:solidFill>
                  <a:srgbClr val="002060"/>
                </a:solidFill>
              </a:rPr>
              <a:t>срещата присъстваха представители на фирми „РОЛПЛАСТ ГРУП“ АД – </a:t>
            </a:r>
            <a:r>
              <a:rPr lang="bg-BG" sz="1600" dirty="0" smtClean="0">
                <a:solidFill>
                  <a:srgbClr val="002060"/>
                </a:solidFill>
              </a:rPr>
              <a:t>г-н </a:t>
            </a:r>
            <a:r>
              <a:rPr lang="bg-BG" sz="1600" dirty="0">
                <a:solidFill>
                  <a:srgbClr val="002060"/>
                </a:solidFill>
              </a:rPr>
              <a:t>Светлин Николчев, „ДЖИЕВ“ АД – г-жа Павлина Джиева и „Сейнт Гобен Вебер България“ ЕООД – г-жа Лидия Милева</a:t>
            </a:r>
            <a:r>
              <a:rPr lang="bg-BG" sz="1600" dirty="0" smtClean="0">
                <a:solidFill>
                  <a:srgbClr val="002060"/>
                </a:solidFill>
              </a:rPr>
              <a:t>. Идеята на бизнеса, реализирана с решение на Общински съвет – Костинброд за именуването на улицата в бизнес зоната не е случайно. Император Константин Велики, като една от най-авторитетните личности в древната европейска и световна история е тясно обвързан със землището на община Костинброд. В своя административен адрес бизнесът с гордост носи най-древното минало на общината ни. </a:t>
            </a:r>
            <a:endParaRPr lang="bg-BG" sz="1600" dirty="0">
              <a:solidFill>
                <a:srgbClr val="002060"/>
              </a:solidFill>
            </a:endParaRPr>
          </a:p>
        </p:txBody>
      </p:sp>
      <p:pic>
        <p:nvPicPr>
          <p:cNvPr id="4" name="Picture 18" descr="C:\Users\Bistra\Desktop\презентация за 23.01\админ.адрес\aa1.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473002" y="2065858"/>
            <a:ext cx="3131911" cy="2083222"/>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19" descr="C:\Users\Bistra\Desktop\презентация за 23.01\админ.адрес\aa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4591" y="4365104"/>
            <a:ext cx="3960440" cy="2376264"/>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20" descr="C:\Users\Bistra\Desktop\презентация за 23.01\админ.адрес\aa3.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97152"/>
            <a:ext cx="3096344" cy="1944216"/>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7" name="Picture 21" descr="C:\Users\Bistra\Desktop\презентация за 23.01\админ.адрес\15007824_1140042456033079_1942799559_o.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151056" y="2044748"/>
            <a:ext cx="2088232" cy="2536380"/>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2" name="Картина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36019" y="2620637"/>
            <a:ext cx="3491880" cy="2320531"/>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3074733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72008" y="44624"/>
            <a:ext cx="8748464" cy="3629000"/>
          </a:xfrm>
        </p:spPr>
        <p:txBody>
          <a:bodyPr>
            <a:normAutofit lnSpcReduction="10000"/>
          </a:bodyPr>
          <a:lstStyle/>
          <a:p>
            <a:r>
              <a:rPr lang="ru-RU" sz="1800" dirty="0" smtClean="0">
                <a:solidFill>
                  <a:srgbClr val="002060"/>
                </a:solidFill>
              </a:rPr>
              <a:t>Град </a:t>
            </a:r>
            <a:r>
              <a:rPr lang="ru-RU" sz="1800" dirty="0" err="1" smtClean="0">
                <a:solidFill>
                  <a:srgbClr val="002060"/>
                </a:solidFill>
              </a:rPr>
              <a:t>Костинброд</a:t>
            </a:r>
            <a:r>
              <a:rPr lang="ru-RU" sz="1800" dirty="0" smtClean="0">
                <a:solidFill>
                  <a:srgbClr val="002060"/>
                </a:solidFill>
              </a:rPr>
              <a:t> </a:t>
            </a:r>
            <a:r>
              <a:rPr lang="ru-RU" sz="1800" dirty="0">
                <a:solidFill>
                  <a:srgbClr val="002060"/>
                </a:solidFill>
              </a:rPr>
              <a:t>е специално историческо място. Става дума за откритите през 1973 година археологически останки на територията на община. Те включват Пътна станция Скретиска по древната линия „Виа Милитарис“, минаваща от Белград през София /Сердика/ до Истанбул /Константинопол/ и изградената по-късно в нейна близост късноримска резиденция, наречена най-вероятно също с името – Скретиска. Третият и последен археоложки период е свързан с изграждането, върху основите на съществувалата резиденция Скретиска, на ранно византийско селище с име Скратискара.  Архитектурният комплекс на резиденцията е най-значителният сред известните сродни по предназначение комплекси на днешната българска територия. Нещо повече – той е един от най-големите резиденциални комплекси, известни изобщо в Римската империя. Дължината му възлиза на около 140 м., а максималната му ширина е не по-малка от 110 м. Общата площ на археоложкия обект със сигурност надхвърля 14-15 дка.</a:t>
            </a:r>
            <a:endParaRPr lang="bg-BG" sz="1800" dirty="0">
              <a:solidFill>
                <a:srgbClr val="002060"/>
              </a:solidFill>
            </a:endParaRPr>
          </a:p>
        </p:txBody>
      </p:sp>
      <p:pic>
        <p:nvPicPr>
          <p:cNvPr id="4" name="Picture 51" descr="C:\Users\Bistra\Desktop\презентация за 23.01\скретиска\20150808022552_12758.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544" y="3407246"/>
            <a:ext cx="3581400" cy="2686050"/>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49" descr="C:\Users\Bistra\Desktop\презентация за 23.01\скретиска\Untitled 1.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4300" y="3811860"/>
            <a:ext cx="4168140" cy="2857500"/>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29394767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179512" y="-27384"/>
            <a:ext cx="8568952" cy="3672407"/>
          </a:xfrm>
        </p:spPr>
        <p:txBody>
          <a:bodyPr>
            <a:normAutofit fontScale="92500" lnSpcReduction="20000"/>
          </a:bodyPr>
          <a:lstStyle/>
          <a:p>
            <a:endParaRPr lang="ru-RU" sz="1600" dirty="0"/>
          </a:p>
          <a:p>
            <a:r>
              <a:rPr lang="ru-RU" sz="1600" dirty="0">
                <a:solidFill>
                  <a:srgbClr val="002060"/>
                </a:solidFill>
              </a:rPr>
              <a:t>Големият разцвет на Сердика, включително и на прилежащата му Скретиска се осъществява при император Галерий /293-311г./. В църковно -политически план неговото най-велико дело, което рязко ще повлияе и върху образа на родния му град Сердика, е издаването на Едикта на търпимостта през април 311 година. Дали това се е случило  в Сердика или Скретиска със сигурност не се знае, но е ясно, че в края на живота си Галерий, бидейки тежко болен е много по-вероятно да е пребивавал непрекъснато в далеч по-спокойния, луксозен и просторен дворец Скретиска, демонстриращ лично богатство, благочестие и имперска мощ. Сердикийският едикт е уникален документ, с който не само се слага край на антихристиянските гонения, а и за първи път се формулира идеята за религиозна търпимост, актуални и до днес. </a:t>
            </a:r>
          </a:p>
          <a:p>
            <a:r>
              <a:rPr lang="ru-RU" sz="1600" dirty="0">
                <a:solidFill>
                  <a:srgbClr val="002060"/>
                </a:solidFill>
              </a:rPr>
              <a:t>От всичко личи, че </a:t>
            </a:r>
            <a:r>
              <a:rPr lang="ru-RU" sz="1600" dirty="0" err="1" smtClean="0">
                <a:solidFill>
                  <a:srgbClr val="002060"/>
                </a:solidFill>
              </a:rPr>
              <a:t>дворецът</a:t>
            </a:r>
            <a:r>
              <a:rPr lang="ru-RU" sz="1600" dirty="0" smtClean="0">
                <a:solidFill>
                  <a:srgbClr val="002060"/>
                </a:solidFill>
              </a:rPr>
              <a:t> </a:t>
            </a:r>
            <a:r>
              <a:rPr lang="ru-RU" sz="1600" dirty="0">
                <a:solidFill>
                  <a:srgbClr val="002060"/>
                </a:solidFill>
              </a:rPr>
              <a:t>Скретиска е бил знаково място за редица велики римски императори. Повечето от тях са родени по нашите земи и ние носим тяхната кръв. Огромната Римска империя е била управлявана от селищата, в които  живеем днес. Началото на легитимното християнство със сигурност е дадено в този район. Не случайно Вселенският сердикийски събор започнал през 343 г. се е състоял в Сердика и Скретиска в продължение на три години с участието на повече от 300 християнски религиозни водачи. </a:t>
            </a:r>
            <a:r>
              <a:rPr lang="ru-RU" sz="1600" dirty="0" smtClean="0">
                <a:solidFill>
                  <a:srgbClr val="002060"/>
                </a:solidFill>
              </a:rPr>
              <a:t>След </a:t>
            </a:r>
            <a:r>
              <a:rPr lang="ru-RU" sz="1600" dirty="0" err="1" smtClean="0">
                <a:solidFill>
                  <a:srgbClr val="002060"/>
                </a:solidFill>
              </a:rPr>
              <a:t>смъртта</a:t>
            </a:r>
            <a:r>
              <a:rPr lang="ru-RU" sz="1600" dirty="0" smtClean="0">
                <a:solidFill>
                  <a:srgbClr val="002060"/>
                </a:solidFill>
              </a:rPr>
              <a:t> на император </a:t>
            </a:r>
            <a:r>
              <a:rPr lang="ru-RU" sz="1600" dirty="0" err="1" smtClean="0">
                <a:solidFill>
                  <a:srgbClr val="002060"/>
                </a:solidFill>
              </a:rPr>
              <a:t>Галерий</a:t>
            </a:r>
            <a:r>
              <a:rPr lang="ru-RU" sz="1600" dirty="0" smtClean="0">
                <a:solidFill>
                  <a:srgbClr val="002060"/>
                </a:solidFill>
              </a:rPr>
              <a:t>, Константин Велики </a:t>
            </a:r>
            <a:r>
              <a:rPr lang="ru-RU" sz="1600" dirty="0" err="1" smtClean="0">
                <a:solidFill>
                  <a:srgbClr val="002060"/>
                </a:solidFill>
              </a:rPr>
              <a:t>трайно</a:t>
            </a:r>
            <a:r>
              <a:rPr lang="ru-RU" sz="1600" dirty="0" smtClean="0">
                <a:solidFill>
                  <a:srgbClr val="002060"/>
                </a:solidFill>
              </a:rPr>
              <a:t> е </a:t>
            </a:r>
            <a:r>
              <a:rPr lang="ru-RU" sz="1600" dirty="0" err="1" smtClean="0">
                <a:solidFill>
                  <a:srgbClr val="002060"/>
                </a:solidFill>
              </a:rPr>
              <a:t>резидирал</a:t>
            </a:r>
            <a:r>
              <a:rPr lang="ru-RU" sz="1600" dirty="0" smtClean="0">
                <a:solidFill>
                  <a:srgbClr val="002060"/>
                </a:solidFill>
              </a:rPr>
              <a:t> в </a:t>
            </a:r>
            <a:r>
              <a:rPr lang="ru-RU" sz="1600" dirty="0" err="1" smtClean="0">
                <a:solidFill>
                  <a:srgbClr val="002060"/>
                </a:solidFill>
              </a:rPr>
              <a:t>двореца</a:t>
            </a:r>
            <a:r>
              <a:rPr lang="ru-RU" sz="1600" dirty="0" smtClean="0">
                <a:solidFill>
                  <a:srgbClr val="002060"/>
                </a:solidFill>
              </a:rPr>
              <a:t> </a:t>
            </a:r>
            <a:r>
              <a:rPr lang="ru-RU" sz="1600" dirty="0" err="1" smtClean="0">
                <a:solidFill>
                  <a:srgbClr val="002060"/>
                </a:solidFill>
              </a:rPr>
              <a:t>Скретиска</a:t>
            </a:r>
            <a:r>
              <a:rPr lang="ru-RU" sz="1600" dirty="0" smtClean="0">
                <a:solidFill>
                  <a:srgbClr val="002060"/>
                </a:solidFill>
              </a:rPr>
              <a:t> , </a:t>
            </a:r>
            <a:r>
              <a:rPr lang="ru-RU" sz="1600" dirty="0" err="1" smtClean="0">
                <a:solidFill>
                  <a:srgbClr val="002060"/>
                </a:solidFill>
              </a:rPr>
              <a:t>изчаквайки</a:t>
            </a:r>
            <a:r>
              <a:rPr lang="ru-RU" sz="1600" dirty="0" smtClean="0">
                <a:solidFill>
                  <a:srgbClr val="002060"/>
                </a:solidFill>
              </a:rPr>
              <a:t> </a:t>
            </a:r>
            <a:r>
              <a:rPr lang="ru-RU" sz="1600" dirty="0" err="1" smtClean="0">
                <a:solidFill>
                  <a:srgbClr val="002060"/>
                </a:solidFill>
              </a:rPr>
              <a:t>изграждането</a:t>
            </a:r>
            <a:r>
              <a:rPr lang="ru-RU" sz="1600" dirty="0" smtClean="0">
                <a:solidFill>
                  <a:srgbClr val="002060"/>
                </a:solidFill>
              </a:rPr>
              <a:t> на </a:t>
            </a:r>
            <a:r>
              <a:rPr lang="ru-RU" sz="1600" dirty="0" err="1" smtClean="0">
                <a:solidFill>
                  <a:srgbClr val="002060"/>
                </a:solidFill>
              </a:rPr>
              <a:t>новата</a:t>
            </a:r>
            <a:r>
              <a:rPr lang="ru-RU" sz="1600" dirty="0" smtClean="0">
                <a:solidFill>
                  <a:srgbClr val="002060"/>
                </a:solidFill>
              </a:rPr>
              <a:t> си столица </a:t>
            </a:r>
            <a:r>
              <a:rPr lang="ru-RU" sz="1600" dirty="0" err="1" smtClean="0">
                <a:solidFill>
                  <a:srgbClr val="002060"/>
                </a:solidFill>
              </a:rPr>
              <a:t>Константинопол</a:t>
            </a:r>
            <a:r>
              <a:rPr lang="ru-RU" sz="1600" dirty="0" smtClean="0">
                <a:solidFill>
                  <a:srgbClr val="002060"/>
                </a:solidFill>
              </a:rPr>
              <a:t>.</a:t>
            </a:r>
            <a:endParaRPr lang="ru-RU" sz="1600" dirty="0">
              <a:solidFill>
                <a:srgbClr val="002060"/>
              </a:solidFill>
            </a:endParaRPr>
          </a:p>
          <a:p>
            <a:endParaRPr lang="bg-BG" sz="1600" dirty="0"/>
          </a:p>
        </p:txBody>
      </p:sp>
      <p:pic>
        <p:nvPicPr>
          <p:cNvPr id="4" name="Picture 54" descr="C:\Users\Bistra\Desktop\презентация за 23.01\скретиска\214-500x5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3717032"/>
            <a:ext cx="2743200" cy="2743200"/>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53" descr="C:\Users\Bistra\Desktop\презентация за 23.01\скретиска\17Skretiska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784" y="4221088"/>
            <a:ext cx="3528392" cy="2520280"/>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52" descr="C:\Users\Bistra\Desktop\презентация за 23.01\скретиска\Untitled 2.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6176" y="3645023"/>
            <a:ext cx="2470795" cy="1584177"/>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553416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35496" y="44624"/>
            <a:ext cx="8640960" cy="2476872"/>
          </a:xfrm>
        </p:spPr>
        <p:txBody>
          <a:bodyPr>
            <a:normAutofit fontScale="92500" lnSpcReduction="20000"/>
          </a:bodyPr>
          <a:lstStyle/>
          <a:p>
            <a:r>
              <a:rPr lang="bg-BG" sz="1800" dirty="0" smtClean="0">
                <a:solidFill>
                  <a:srgbClr val="002060"/>
                </a:solidFill>
              </a:rPr>
              <a:t>Във връзката с величественото минало на град Костинброд два уникални, строящи се </a:t>
            </a:r>
            <a:r>
              <a:rPr lang="bg-BG" sz="1800" dirty="0">
                <a:solidFill>
                  <a:srgbClr val="002060"/>
                </a:solidFill>
              </a:rPr>
              <a:t>Божии храма са кръстени „Св.Св.Константин и Елена” на територията на община Костинброд. Първият се намира в центъра на града и очаква да отвори врати през </a:t>
            </a:r>
            <a:r>
              <a:rPr lang="bg-BG" sz="1800" dirty="0" smtClean="0">
                <a:solidFill>
                  <a:srgbClr val="002060"/>
                </a:solidFill>
              </a:rPr>
              <a:t>2018 година. Той ще </a:t>
            </a:r>
            <a:r>
              <a:rPr lang="bg-BG" sz="1800" dirty="0">
                <a:solidFill>
                  <a:srgbClr val="002060"/>
                </a:solidFill>
              </a:rPr>
              <a:t>е </a:t>
            </a:r>
            <a:r>
              <a:rPr lang="bg-BG" sz="1800" dirty="0" smtClean="0">
                <a:solidFill>
                  <a:srgbClr val="002060"/>
                </a:solidFill>
              </a:rPr>
              <a:t>най-големият </a:t>
            </a:r>
            <a:r>
              <a:rPr lang="bg-BG" sz="1800" dirty="0">
                <a:solidFill>
                  <a:srgbClr val="002060"/>
                </a:solidFill>
              </a:rPr>
              <a:t>на територията на общината. Вторият се намира в един от кварталите на град.Костинброд. </a:t>
            </a:r>
            <a:r>
              <a:rPr lang="bg-BG" sz="1800" dirty="0" smtClean="0">
                <a:solidFill>
                  <a:srgbClr val="002060"/>
                </a:solidFill>
              </a:rPr>
              <a:t>Строежът </a:t>
            </a:r>
            <a:r>
              <a:rPr lang="bg-BG" sz="1800" dirty="0">
                <a:solidFill>
                  <a:srgbClr val="002060"/>
                </a:solidFill>
              </a:rPr>
              <a:t>на параклиса „Св.Св.Константин и Елена" е започнал  през 2004 година, но </a:t>
            </a:r>
            <a:r>
              <a:rPr lang="bg-BG" sz="1800" dirty="0" smtClean="0">
                <a:solidFill>
                  <a:srgbClr val="002060"/>
                </a:solidFill>
              </a:rPr>
              <a:t>по различни причини не беше </a:t>
            </a:r>
            <a:r>
              <a:rPr lang="bg-BG" sz="1800" dirty="0">
                <a:solidFill>
                  <a:srgbClr val="002060"/>
                </a:solidFill>
              </a:rPr>
              <a:t>отворил врати до </a:t>
            </a:r>
            <a:r>
              <a:rPr lang="bg-BG" sz="1800" dirty="0" smtClean="0">
                <a:solidFill>
                  <a:srgbClr val="002060"/>
                </a:solidFill>
              </a:rPr>
              <a:t>ден днешен. През  </a:t>
            </a:r>
            <a:r>
              <a:rPr lang="bg-BG" sz="1800" dirty="0">
                <a:solidFill>
                  <a:srgbClr val="002060"/>
                </a:solidFill>
              </a:rPr>
              <a:t>2016 г. община Костинброд  финализира проекта с поставянето </a:t>
            </a:r>
            <a:r>
              <a:rPr lang="bg-BG" sz="1800" dirty="0" smtClean="0">
                <a:solidFill>
                  <a:srgbClr val="002060"/>
                </a:solidFill>
              </a:rPr>
              <a:t>на нов иконостас</a:t>
            </a:r>
            <a:r>
              <a:rPr lang="bg-BG" sz="1800" dirty="0">
                <a:solidFill>
                  <a:srgbClr val="002060"/>
                </a:solidFill>
              </a:rPr>
              <a:t>. </a:t>
            </a:r>
            <a:r>
              <a:rPr lang="bg-BG" sz="1800" dirty="0" smtClean="0">
                <a:solidFill>
                  <a:srgbClr val="002060"/>
                </a:solidFill>
              </a:rPr>
              <a:t>М</a:t>
            </a:r>
            <a:r>
              <a:rPr lang="en-US" sz="1800" dirty="0" err="1" smtClean="0">
                <a:solidFill>
                  <a:srgbClr val="002060"/>
                </a:solidFill>
              </a:rPr>
              <a:t>раморн</a:t>
            </a:r>
            <a:r>
              <a:rPr lang="bg-BG" sz="1800" dirty="0" smtClean="0">
                <a:solidFill>
                  <a:srgbClr val="002060"/>
                </a:solidFill>
              </a:rPr>
              <a:t>ият</a:t>
            </a:r>
            <a:r>
              <a:rPr lang="en-US" sz="1800" dirty="0" smtClean="0">
                <a:solidFill>
                  <a:srgbClr val="002060"/>
                </a:solidFill>
              </a:rPr>
              <a:t> </a:t>
            </a:r>
            <a:r>
              <a:rPr lang="en-US" sz="1800" dirty="0" err="1">
                <a:solidFill>
                  <a:srgbClr val="002060"/>
                </a:solidFill>
              </a:rPr>
              <a:t>иконостас</a:t>
            </a:r>
            <a:r>
              <a:rPr lang="en-US" sz="1800" dirty="0">
                <a:solidFill>
                  <a:srgbClr val="002060"/>
                </a:solidFill>
              </a:rPr>
              <a:t> в </a:t>
            </a:r>
            <a:r>
              <a:rPr lang="en-US" sz="1800" dirty="0" err="1">
                <a:solidFill>
                  <a:srgbClr val="002060"/>
                </a:solidFill>
              </a:rPr>
              <a:t>параклис</a:t>
            </a:r>
            <a:r>
              <a:rPr lang="en-US" sz="1800" dirty="0">
                <a:solidFill>
                  <a:srgbClr val="002060"/>
                </a:solidFill>
              </a:rPr>
              <a:t> „</a:t>
            </a:r>
            <a:r>
              <a:rPr lang="en-US" sz="1800" dirty="0" err="1">
                <a:solidFill>
                  <a:srgbClr val="002060"/>
                </a:solidFill>
              </a:rPr>
              <a:t>Св.Св.Константин</a:t>
            </a:r>
            <a:r>
              <a:rPr lang="en-US" sz="1800" dirty="0">
                <a:solidFill>
                  <a:srgbClr val="002060"/>
                </a:solidFill>
              </a:rPr>
              <a:t> и </a:t>
            </a:r>
            <a:r>
              <a:rPr lang="en-US" sz="1800" dirty="0" err="1">
                <a:solidFill>
                  <a:srgbClr val="002060"/>
                </a:solidFill>
              </a:rPr>
              <a:t>Елена</a:t>
            </a:r>
            <a:r>
              <a:rPr lang="en-US" sz="1800" dirty="0">
                <a:solidFill>
                  <a:srgbClr val="002060"/>
                </a:solidFill>
              </a:rPr>
              <a:t>” е </a:t>
            </a:r>
            <a:r>
              <a:rPr lang="en-US" sz="1800" dirty="0" err="1">
                <a:solidFill>
                  <a:srgbClr val="002060"/>
                </a:solidFill>
              </a:rPr>
              <a:t>първият</a:t>
            </a:r>
            <a:r>
              <a:rPr lang="en-US" sz="1800" dirty="0">
                <a:solidFill>
                  <a:srgbClr val="002060"/>
                </a:solidFill>
              </a:rPr>
              <a:t> </a:t>
            </a:r>
            <a:r>
              <a:rPr lang="bg-BG" sz="1800" dirty="0" smtClean="0">
                <a:solidFill>
                  <a:srgbClr val="002060"/>
                </a:solidFill>
              </a:rPr>
              <a:t>изработен от такъв материал </a:t>
            </a:r>
            <a:r>
              <a:rPr lang="en-US" sz="1800" dirty="0" smtClean="0">
                <a:solidFill>
                  <a:srgbClr val="002060"/>
                </a:solidFill>
              </a:rPr>
              <a:t>в </a:t>
            </a:r>
            <a:r>
              <a:rPr lang="en-US" sz="1800" dirty="0" err="1" smtClean="0">
                <a:solidFill>
                  <a:srgbClr val="002060"/>
                </a:solidFill>
              </a:rPr>
              <a:t>област</a:t>
            </a:r>
            <a:r>
              <a:rPr lang="bg-BG" sz="1800" dirty="0" smtClean="0">
                <a:solidFill>
                  <a:srgbClr val="002060"/>
                </a:solidFill>
              </a:rPr>
              <a:t> софийска</a:t>
            </a:r>
            <a:r>
              <a:rPr lang="en-US" sz="1800" dirty="0" smtClean="0">
                <a:solidFill>
                  <a:srgbClr val="002060"/>
                </a:solidFill>
              </a:rPr>
              <a:t> </a:t>
            </a:r>
            <a:r>
              <a:rPr lang="en-US" sz="1800" dirty="0">
                <a:solidFill>
                  <a:srgbClr val="002060"/>
                </a:solidFill>
              </a:rPr>
              <a:t>и </a:t>
            </a:r>
            <a:r>
              <a:rPr lang="en-US" sz="1800" dirty="0" err="1">
                <a:solidFill>
                  <a:srgbClr val="002060"/>
                </a:solidFill>
              </a:rPr>
              <a:t>трети</a:t>
            </a:r>
            <a:r>
              <a:rPr lang="en-US" sz="1800" dirty="0">
                <a:solidFill>
                  <a:srgbClr val="002060"/>
                </a:solidFill>
              </a:rPr>
              <a:t> в </a:t>
            </a:r>
            <a:r>
              <a:rPr lang="en-US" sz="1800" dirty="0" err="1" smtClean="0">
                <a:solidFill>
                  <a:srgbClr val="002060"/>
                </a:solidFill>
              </a:rPr>
              <a:t>София</a:t>
            </a:r>
            <a:r>
              <a:rPr lang="en-US" sz="1800" dirty="0" smtClean="0">
                <a:solidFill>
                  <a:srgbClr val="002060"/>
                </a:solidFill>
              </a:rPr>
              <a:t>-</a:t>
            </a:r>
            <a:r>
              <a:rPr lang="bg-BG" sz="1800" dirty="0" smtClean="0">
                <a:solidFill>
                  <a:srgbClr val="002060"/>
                </a:solidFill>
              </a:rPr>
              <a:t>област</a:t>
            </a:r>
            <a:r>
              <a:rPr lang="en-US" sz="1800" dirty="0" smtClean="0">
                <a:solidFill>
                  <a:srgbClr val="002060"/>
                </a:solidFill>
              </a:rPr>
              <a:t> </a:t>
            </a:r>
            <a:r>
              <a:rPr lang="en-US" sz="1800" dirty="0">
                <a:solidFill>
                  <a:srgbClr val="002060"/>
                </a:solidFill>
              </a:rPr>
              <a:t>. </a:t>
            </a:r>
            <a:r>
              <a:rPr lang="en-US" sz="1800" dirty="0" err="1">
                <a:solidFill>
                  <a:srgbClr val="002060"/>
                </a:solidFill>
              </a:rPr>
              <a:t>Зелено-бял</a:t>
            </a:r>
            <a:r>
              <a:rPr lang="en-US" sz="1800" dirty="0">
                <a:solidFill>
                  <a:srgbClr val="002060"/>
                </a:solidFill>
              </a:rPr>
              <a:t> </a:t>
            </a:r>
            <a:r>
              <a:rPr lang="en-US" sz="1800" dirty="0" err="1">
                <a:solidFill>
                  <a:srgbClr val="002060"/>
                </a:solidFill>
              </a:rPr>
              <a:t>мрамор</a:t>
            </a:r>
            <a:r>
              <a:rPr lang="en-US" sz="1800" dirty="0">
                <a:solidFill>
                  <a:srgbClr val="002060"/>
                </a:solidFill>
              </a:rPr>
              <a:t> е </a:t>
            </a:r>
            <a:r>
              <a:rPr lang="en-US" sz="1800" dirty="0" err="1">
                <a:solidFill>
                  <a:srgbClr val="002060"/>
                </a:solidFill>
              </a:rPr>
              <a:t>поставен</a:t>
            </a:r>
            <a:r>
              <a:rPr lang="en-US" sz="1800" dirty="0">
                <a:solidFill>
                  <a:srgbClr val="002060"/>
                </a:solidFill>
              </a:rPr>
              <a:t> и </a:t>
            </a:r>
            <a:r>
              <a:rPr lang="en-US" sz="1800" dirty="0" err="1">
                <a:solidFill>
                  <a:srgbClr val="002060"/>
                </a:solidFill>
              </a:rPr>
              <a:t>на</a:t>
            </a:r>
            <a:r>
              <a:rPr lang="en-US" sz="1800" dirty="0">
                <a:solidFill>
                  <a:srgbClr val="002060"/>
                </a:solidFill>
              </a:rPr>
              <a:t> </a:t>
            </a:r>
            <a:r>
              <a:rPr lang="en-US" sz="1800" dirty="0" err="1">
                <a:solidFill>
                  <a:srgbClr val="002060"/>
                </a:solidFill>
              </a:rPr>
              <a:t>пода</a:t>
            </a:r>
            <a:r>
              <a:rPr lang="en-US" sz="1800" dirty="0">
                <a:solidFill>
                  <a:srgbClr val="002060"/>
                </a:solidFill>
              </a:rPr>
              <a:t> в </a:t>
            </a:r>
            <a:r>
              <a:rPr lang="en-US" sz="1800" dirty="0" err="1">
                <a:solidFill>
                  <a:srgbClr val="002060"/>
                </a:solidFill>
              </a:rPr>
              <a:t>параклиса</a:t>
            </a:r>
            <a:r>
              <a:rPr lang="en-US" sz="1800" dirty="0" smtClean="0">
                <a:solidFill>
                  <a:srgbClr val="002060"/>
                </a:solidFill>
              </a:rPr>
              <a:t>.</a:t>
            </a:r>
            <a:r>
              <a:rPr lang="bg-BG" sz="1800" dirty="0" smtClean="0">
                <a:solidFill>
                  <a:srgbClr val="002060"/>
                </a:solidFill>
              </a:rPr>
              <a:t> От </a:t>
            </a:r>
            <a:r>
              <a:rPr lang="bg-BG" sz="1800" dirty="0" err="1" smtClean="0">
                <a:solidFill>
                  <a:srgbClr val="002060"/>
                </a:solidFill>
              </a:rPr>
              <a:t>септемри</a:t>
            </a:r>
            <a:r>
              <a:rPr lang="bg-BG" sz="1800" dirty="0" smtClean="0">
                <a:solidFill>
                  <a:srgbClr val="002060"/>
                </a:solidFill>
              </a:rPr>
              <a:t> 2016г., всеки четвъртък в параклиса се провежда литургия.</a:t>
            </a:r>
            <a:endParaRPr lang="bg-BG" sz="1800" dirty="0">
              <a:solidFill>
                <a:srgbClr val="002060"/>
              </a:solidFill>
            </a:endParaRPr>
          </a:p>
        </p:txBody>
      </p:sp>
      <p:pic>
        <p:nvPicPr>
          <p:cNvPr id="4" name="Picture 55" descr="C:\Users\Bistra\Desktop\146383429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144" y="3869010"/>
            <a:ext cx="3733800" cy="2800350"/>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56" descr="C:\Users\Bistra\Desktop\16106109_1201369876567003_1783419769_o.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7234" y="4194254"/>
            <a:ext cx="4397127" cy="2403098"/>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57" descr="C:\Users\Bistra\Desktop\IMG_884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5768" y="2276872"/>
            <a:ext cx="3126472" cy="1891084"/>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4389043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5656" y="44624"/>
            <a:ext cx="6048672" cy="6756367"/>
          </a:xfrm>
          <a:prstGeom prst="rect">
            <a:avLst/>
          </a:prstGeom>
        </p:spPr>
      </p:pic>
      <p:sp>
        <p:nvSpPr>
          <p:cNvPr id="5" name="Текстово поле 4"/>
          <p:cNvSpPr txBox="1"/>
          <p:nvPr/>
        </p:nvSpPr>
        <p:spPr>
          <a:xfrm>
            <a:off x="251520" y="2132856"/>
            <a:ext cx="2592288" cy="353943"/>
          </a:xfrm>
          <a:prstGeom prst="rect">
            <a:avLst/>
          </a:prstGeom>
          <a:noFill/>
        </p:spPr>
        <p:txBody>
          <a:bodyPr wrap="square" rtlCol="0">
            <a:spAutoFit/>
          </a:bodyPr>
          <a:lstStyle/>
          <a:p>
            <a:r>
              <a:rPr lang="bg-BG" sz="1700" b="1" dirty="0" smtClean="0">
                <a:solidFill>
                  <a:srgbClr val="002060"/>
                </a:solidFill>
              </a:rPr>
              <a:t>СОУ „Д-р Петър Берон“</a:t>
            </a:r>
            <a:endParaRPr lang="bg-BG" sz="1700" b="1" dirty="0">
              <a:solidFill>
                <a:srgbClr val="002060"/>
              </a:solidFill>
            </a:endParaRPr>
          </a:p>
        </p:txBody>
      </p:sp>
      <p:sp>
        <p:nvSpPr>
          <p:cNvPr id="6" name="Текстово поле 5"/>
          <p:cNvSpPr txBox="1"/>
          <p:nvPr/>
        </p:nvSpPr>
        <p:spPr>
          <a:xfrm>
            <a:off x="467544" y="3573016"/>
            <a:ext cx="1656184" cy="877163"/>
          </a:xfrm>
          <a:prstGeom prst="rect">
            <a:avLst/>
          </a:prstGeom>
          <a:noFill/>
        </p:spPr>
        <p:txBody>
          <a:bodyPr wrap="square" rtlCol="0">
            <a:spAutoFit/>
          </a:bodyPr>
          <a:lstStyle/>
          <a:p>
            <a:r>
              <a:rPr lang="bg-BG" sz="1700" b="1" dirty="0" smtClean="0">
                <a:solidFill>
                  <a:srgbClr val="002060"/>
                </a:solidFill>
              </a:rPr>
              <a:t>Институт по</a:t>
            </a:r>
          </a:p>
          <a:p>
            <a:r>
              <a:rPr lang="bg-BG" sz="1700" b="1" dirty="0" err="1" smtClean="0">
                <a:solidFill>
                  <a:srgbClr val="002060"/>
                </a:solidFill>
              </a:rPr>
              <a:t>ягодоплодни</a:t>
            </a:r>
            <a:r>
              <a:rPr lang="bg-BG" sz="1700" b="1" dirty="0" smtClean="0">
                <a:solidFill>
                  <a:srgbClr val="002060"/>
                </a:solidFill>
              </a:rPr>
              <a:t> култури</a:t>
            </a:r>
            <a:endParaRPr lang="bg-BG" sz="1700" b="1" dirty="0">
              <a:solidFill>
                <a:srgbClr val="002060"/>
              </a:solidFill>
            </a:endParaRPr>
          </a:p>
        </p:txBody>
      </p:sp>
      <p:sp>
        <p:nvSpPr>
          <p:cNvPr id="7" name="Текстово поле 6"/>
          <p:cNvSpPr txBox="1"/>
          <p:nvPr/>
        </p:nvSpPr>
        <p:spPr>
          <a:xfrm>
            <a:off x="3635896" y="5661248"/>
            <a:ext cx="4320480" cy="615553"/>
          </a:xfrm>
          <a:prstGeom prst="rect">
            <a:avLst/>
          </a:prstGeom>
          <a:noFill/>
        </p:spPr>
        <p:txBody>
          <a:bodyPr wrap="square" rtlCol="0">
            <a:spAutoFit/>
          </a:bodyPr>
          <a:lstStyle/>
          <a:p>
            <a:r>
              <a:rPr lang="bg-BG" sz="1700" b="1" dirty="0" smtClean="0">
                <a:solidFill>
                  <a:srgbClr val="002060"/>
                </a:solidFill>
              </a:rPr>
              <a:t>Параклис </a:t>
            </a:r>
          </a:p>
          <a:p>
            <a:r>
              <a:rPr lang="bg-BG" sz="1700" b="1" dirty="0" smtClean="0">
                <a:solidFill>
                  <a:srgbClr val="002060"/>
                </a:solidFill>
              </a:rPr>
              <a:t>„</a:t>
            </a:r>
            <a:r>
              <a:rPr lang="bg-BG" sz="1700" b="1" dirty="0">
                <a:solidFill>
                  <a:srgbClr val="002060"/>
                </a:solidFill>
              </a:rPr>
              <a:t>Св.</a:t>
            </a:r>
            <a:r>
              <a:rPr lang="bg-BG" sz="1700" b="1" dirty="0" err="1">
                <a:solidFill>
                  <a:srgbClr val="002060"/>
                </a:solidFill>
              </a:rPr>
              <a:t>Св</a:t>
            </a:r>
            <a:r>
              <a:rPr lang="bg-BG" sz="1700" b="1" dirty="0">
                <a:solidFill>
                  <a:srgbClr val="002060"/>
                </a:solidFill>
              </a:rPr>
              <a:t>.Константин и Елена</a:t>
            </a:r>
            <a:r>
              <a:rPr lang="bg-BG" sz="1700" dirty="0">
                <a:solidFill>
                  <a:srgbClr val="002060"/>
                </a:solidFill>
              </a:rPr>
              <a:t>"</a:t>
            </a:r>
            <a:endParaRPr lang="bg-BG" sz="1700" dirty="0"/>
          </a:p>
        </p:txBody>
      </p:sp>
      <p:sp>
        <p:nvSpPr>
          <p:cNvPr id="8" name="Текстово поле 7"/>
          <p:cNvSpPr txBox="1"/>
          <p:nvPr/>
        </p:nvSpPr>
        <p:spPr>
          <a:xfrm>
            <a:off x="5796136" y="3861048"/>
            <a:ext cx="4320480" cy="615553"/>
          </a:xfrm>
          <a:prstGeom prst="rect">
            <a:avLst/>
          </a:prstGeom>
          <a:noFill/>
        </p:spPr>
        <p:txBody>
          <a:bodyPr wrap="square" rtlCol="0">
            <a:spAutoFit/>
          </a:bodyPr>
          <a:lstStyle/>
          <a:p>
            <a:r>
              <a:rPr lang="bg-BG" sz="1700" b="1" dirty="0" smtClean="0">
                <a:solidFill>
                  <a:srgbClr val="002060"/>
                </a:solidFill>
              </a:rPr>
              <a:t>Храм</a:t>
            </a:r>
          </a:p>
          <a:p>
            <a:r>
              <a:rPr lang="bg-BG" sz="1700" b="1" dirty="0" smtClean="0">
                <a:solidFill>
                  <a:srgbClr val="002060"/>
                </a:solidFill>
              </a:rPr>
              <a:t>„</a:t>
            </a:r>
            <a:r>
              <a:rPr lang="bg-BG" sz="1700" b="1" dirty="0">
                <a:solidFill>
                  <a:srgbClr val="002060"/>
                </a:solidFill>
              </a:rPr>
              <a:t>Св.</a:t>
            </a:r>
            <a:r>
              <a:rPr lang="bg-BG" sz="1700" b="1" dirty="0" err="1">
                <a:solidFill>
                  <a:srgbClr val="002060"/>
                </a:solidFill>
              </a:rPr>
              <a:t>Св</a:t>
            </a:r>
            <a:r>
              <a:rPr lang="bg-BG" sz="1700" b="1" dirty="0">
                <a:solidFill>
                  <a:srgbClr val="002060"/>
                </a:solidFill>
              </a:rPr>
              <a:t>.Константин и Елена</a:t>
            </a:r>
            <a:r>
              <a:rPr lang="bg-BG" sz="1700" dirty="0">
                <a:solidFill>
                  <a:srgbClr val="002060"/>
                </a:solidFill>
              </a:rPr>
              <a:t>"</a:t>
            </a:r>
            <a:endParaRPr lang="bg-BG" sz="1700" dirty="0"/>
          </a:p>
        </p:txBody>
      </p:sp>
      <p:sp>
        <p:nvSpPr>
          <p:cNvPr id="9" name="Текстово поле 8"/>
          <p:cNvSpPr txBox="1"/>
          <p:nvPr/>
        </p:nvSpPr>
        <p:spPr>
          <a:xfrm>
            <a:off x="323528" y="5085184"/>
            <a:ext cx="1872208" cy="877163"/>
          </a:xfrm>
          <a:prstGeom prst="rect">
            <a:avLst/>
          </a:prstGeom>
          <a:noFill/>
        </p:spPr>
        <p:txBody>
          <a:bodyPr wrap="square" rtlCol="0">
            <a:spAutoFit/>
          </a:bodyPr>
          <a:lstStyle/>
          <a:p>
            <a:r>
              <a:rPr lang="bg-BG" sz="1700" b="1" dirty="0" smtClean="0">
                <a:solidFill>
                  <a:srgbClr val="002060"/>
                </a:solidFill>
              </a:rPr>
              <a:t>Археологически разкопки</a:t>
            </a:r>
          </a:p>
          <a:p>
            <a:r>
              <a:rPr lang="bg-BG" sz="1700" b="1" dirty="0" smtClean="0">
                <a:solidFill>
                  <a:srgbClr val="002060"/>
                </a:solidFill>
              </a:rPr>
              <a:t>„</a:t>
            </a:r>
            <a:r>
              <a:rPr lang="bg-BG" sz="1700" b="1" dirty="0" err="1" smtClean="0">
                <a:solidFill>
                  <a:srgbClr val="002060"/>
                </a:solidFill>
              </a:rPr>
              <a:t>Скретиска</a:t>
            </a:r>
            <a:r>
              <a:rPr lang="bg-BG" sz="1700" b="1" dirty="0" smtClean="0">
                <a:solidFill>
                  <a:srgbClr val="002060"/>
                </a:solidFill>
              </a:rPr>
              <a:t>“</a:t>
            </a:r>
            <a:endParaRPr lang="bg-BG" sz="1700" b="1" dirty="0">
              <a:solidFill>
                <a:srgbClr val="002060"/>
              </a:solidFill>
            </a:endParaRPr>
          </a:p>
        </p:txBody>
      </p:sp>
      <p:sp>
        <p:nvSpPr>
          <p:cNvPr id="10" name="Текстово поле 9"/>
          <p:cNvSpPr txBox="1"/>
          <p:nvPr/>
        </p:nvSpPr>
        <p:spPr>
          <a:xfrm>
            <a:off x="3131840" y="1733327"/>
            <a:ext cx="2376264" cy="615553"/>
          </a:xfrm>
          <a:prstGeom prst="rect">
            <a:avLst/>
          </a:prstGeom>
          <a:noFill/>
        </p:spPr>
        <p:txBody>
          <a:bodyPr wrap="square" rtlCol="0">
            <a:spAutoFit/>
          </a:bodyPr>
          <a:lstStyle/>
          <a:p>
            <a:r>
              <a:rPr lang="bg-BG" sz="1700" b="1" dirty="0" smtClean="0">
                <a:solidFill>
                  <a:srgbClr val="002060"/>
                </a:solidFill>
              </a:rPr>
              <a:t>ПГВМСС „</a:t>
            </a:r>
            <a:r>
              <a:rPr lang="bg-BG" sz="1700" b="1" dirty="0">
                <a:solidFill>
                  <a:srgbClr val="002060"/>
                </a:solidFill>
              </a:rPr>
              <a:t>Св. Георги Победоносец</a:t>
            </a:r>
            <a:r>
              <a:rPr lang="bg-BG" sz="1700" b="1" dirty="0" smtClean="0">
                <a:solidFill>
                  <a:srgbClr val="002060"/>
                </a:solidFill>
              </a:rPr>
              <a:t>“</a:t>
            </a:r>
            <a:endParaRPr lang="bg-BG" sz="1700" b="1" dirty="0"/>
          </a:p>
        </p:txBody>
      </p:sp>
      <p:sp>
        <p:nvSpPr>
          <p:cNvPr id="11" name="Текстово поле 10"/>
          <p:cNvSpPr txBox="1"/>
          <p:nvPr/>
        </p:nvSpPr>
        <p:spPr>
          <a:xfrm>
            <a:off x="5796136" y="1772816"/>
            <a:ext cx="1872208" cy="615553"/>
          </a:xfrm>
          <a:prstGeom prst="rect">
            <a:avLst/>
          </a:prstGeom>
          <a:noFill/>
        </p:spPr>
        <p:txBody>
          <a:bodyPr wrap="square" rtlCol="0">
            <a:spAutoFit/>
          </a:bodyPr>
          <a:lstStyle/>
          <a:p>
            <a:r>
              <a:rPr lang="bg-BG" sz="1700" b="1" dirty="0" err="1" smtClean="0">
                <a:solidFill>
                  <a:srgbClr val="002060"/>
                </a:solidFill>
              </a:rPr>
              <a:t>Пречисвателна</a:t>
            </a:r>
            <a:r>
              <a:rPr lang="bg-BG" sz="1700" b="1" dirty="0" smtClean="0">
                <a:solidFill>
                  <a:srgbClr val="002060"/>
                </a:solidFill>
              </a:rPr>
              <a:t> станция</a:t>
            </a:r>
            <a:endParaRPr lang="bg-BG" sz="1700" b="1" dirty="0">
              <a:solidFill>
                <a:srgbClr val="002060"/>
              </a:solidFill>
            </a:endParaRPr>
          </a:p>
        </p:txBody>
      </p:sp>
      <p:sp>
        <p:nvSpPr>
          <p:cNvPr id="2" name="Текстово поле 1"/>
          <p:cNvSpPr txBox="1"/>
          <p:nvPr/>
        </p:nvSpPr>
        <p:spPr>
          <a:xfrm>
            <a:off x="107504" y="332656"/>
            <a:ext cx="8928992" cy="923330"/>
          </a:xfrm>
          <a:prstGeom prst="rect">
            <a:avLst/>
          </a:prstGeom>
          <a:noFill/>
        </p:spPr>
        <p:txBody>
          <a:bodyPr wrap="square" rtlCol="0">
            <a:spAutoFit/>
          </a:bodyPr>
          <a:lstStyle/>
          <a:p>
            <a:r>
              <a:rPr lang="bg-BG" b="1" dirty="0" smtClean="0">
                <a:solidFill>
                  <a:srgbClr val="002060"/>
                </a:solidFill>
              </a:rPr>
              <a:t>В община Костинброд по уникален начин се съчетават историческо-религиозно минало, развитие на индустрията и съвременно развитие на града в посока културно-религиозен туризъм, инфраструктура и дуална система на обучение.</a:t>
            </a:r>
            <a:endParaRPr lang="bg-BG" b="1" dirty="0">
              <a:solidFill>
                <a:srgbClr val="002060"/>
              </a:solidFill>
            </a:endParaRPr>
          </a:p>
        </p:txBody>
      </p:sp>
    </p:spTree>
    <p:extLst>
      <p:ext uri="{BB962C8B-B14F-4D97-AF65-F5344CB8AC3E}">
        <p14:creationId xmlns:p14="http://schemas.microsoft.com/office/powerpoint/2010/main" val="9961879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539552" y="2032248"/>
            <a:ext cx="7848872" cy="2260848"/>
          </a:xfrm>
        </p:spPr>
        <p:txBody>
          <a:bodyPr>
            <a:normAutofit/>
          </a:bodyPr>
          <a:lstStyle/>
          <a:p>
            <a:endParaRPr lang="bg-BG" b="1" dirty="0">
              <a:solidFill>
                <a:srgbClr val="002060"/>
              </a:solidFill>
            </a:endParaRPr>
          </a:p>
          <a:p>
            <a:pPr marL="0" indent="0" algn="ctr">
              <a:buNone/>
            </a:pPr>
            <a:r>
              <a:rPr lang="bg-BG" sz="3200" b="1" i="1" dirty="0" smtClean="0">
                <a:solidFill>
                  <a:srgbClr val="002060"/>
                </a:solidFill>
              </a:rPr>
              <a:t>Благодаря </a:t>
            </a:r>
            <a:r>
              <a:rPr lang="bg-BG" sz="3200" b="1" i="1" dirty="0">
                <a:solidFill>
                  <a:srgbClr val="002060"/>
                </a:solidFill>
              </a:rPr>
              <a:t>за </a:t>
            </a:r>
            <a:r>
              <a:rPr lang="bg-BG" sz="3200" b="1" i="1" dirty="0" smtClean="0">
                <a:solidFill>
                  <a:srgbClr val="002060"/>
                </a:solidFill>
              </a:rPr>
              <a:t>вниманието !!!</a:t>
            </a:r>
            <a:endParaRPr lang="en-US" sz="3200" b="1" i="1" dirty="0" smtClean="0">
              <a:solidFill>
                <a:srgbClr val="002060"/>
              </a:solidFill>
            </a:endParaRPr>
          </a:p>
          <a:p>
            <a:pPr marL="0" indent="0" algn="ctr">
              <a:buNone/>
            </a:pPr>
            <a:endParaRPr lang="bg-BG" sz="3200" b="1" i="1" dirty="0" smtClean="0">
              <a:solidFill>
                <a:srgbClr val="002060"/>
              </a:solidFill>
            </a:endParaRPr>
          </a:p>
          <a:p>
            <a:pPr marL="0" indent="0" algn="ctr">
              <a:buNone/>
            </a:pPr>
            <a:r>
              <a:rPr lang="bg-BG" sz="3200" b="1" i="1" dirty="0" smtClean="0">
                <a:solidFill>
                  <a:schemeClr val="accent1">
                    <a:lumMod val="75000"/>
                  </a:schemeClr>
                </a:solidFill>
              </a:rPr>
              <a:t>Заповядайте в община Костинброд </a:t>
            </a:r>
            <a:r>
              <a:rPr lang="en-US" sz="3200" b="1" i="1" dirty="0" smtClean="0">
                <a:solidFill>
                  <a:schemeClr val="accent1">
                    <a:lumMod val="75000"/>
                  </a:schemeClr>
                </a:solidFill>
              </a:rPr>
              <a:t>!</a:t>
            </a:r>
            <a:endParaRPr lang="bg-BG" sz="3200" b="1" dirty="0">
              <a:solidFill>
                <a:schemeClr val="accent1">
                  <a:lumMod val="75000"/>
                </a:schemeClr>
              </a:solidFill>
            </a:endParaRPr>
          </a:p>
          <a:p>
            <a:endParaRPr lang="bg-BG" sz="2800" b="1" dirty="0">
              <a:solidFill>
                <a:srgbClr val="002060"/>
              </a:solidFill>
            </a:endParaRPr>
          </a:p>
        </p:txBody>
      </p:sp>
    </p:spTree>
    <p:extLst>
      <p:ext uri="{BB962C8B-B14F-4D97-AF65-F5344CB8AC3E}">
        <p14:creationId xmlns:p14="http://schemas.microsoft.com/office/powerpoint/2010/main" val="345468218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5580112" y="116632"/>
            <a:ext cx="3240360" cy="5040560"/>
          </a:xfrm>
        </p:spPr>
        <p:txBody>
          <a:bodyPr>
            <a:normAutofit/>
          </a:bodyPr>
          <a:lstStyle/>
          <a:p>
            <a:r>
              <a:rPr lang="bg-BG" sz="1600" dirty="0">
                <a:solidFill>
                  <a:srgbClr val="002060"/>
                </a:solidFill>
              </a:rPr>
              <a:t>Общата площ на </a:t>
            </a:r>
            <a:r>
              <a:rPr lang="bg-BG" sz="1600" dirty="0" smtClean="0">
                <a:solidFill>
                  <a:srgbClr val="002060"/>
                </a:solidFill>
              </a:rPr>
              <a:t>община Костинброд </a:t>
            </a:r>
            <a:r>
              <a:rPr lang="en-US" sz="1600" dirty="0" smtClean="0">
                <a:solidFill>
                  <a:srgbClr val="002060"/>
                </a:solidFill>
              </a:rPr>
              <a:t>e </a:t>
            </a:r>
            <a:r>
              <a:rPr lang="bg-BG" sz="1600" dirty="0" smtClean="0">
                <a:solidFill>
                  <a:srgbClr val="002060"/>
                </a:solidFill>
              </a:rPr>
              <a:t>254,4 хил.дка.</a:t>
            </a:r>
          </a:p>
          <a:p>
            <a:r>
              <a:rPr lang="bg-BG" sz="1600" dirty="0" smtClean="0">
                <a:solidFill>
                  <a:srgbClr val="002060"/>
                </a:solidFill>
              </a:rPr>
              <a:t>В </a:t>
            </a:r>
            <a:r>
              <a:rPr lang="bg-BG" sz="1600" dirty="0">
                <a:solidFill>
                  <a:srgbClr val="002060"/>
                </a:solidFill>
              </a:rPr>
              <a:t>границите на </a:t>
            </a:r>
            <a:r>
              <a:rPr lang="bg-BG" sz="1600" dirty="0" smtClean="0">
                <a:solidFill>
                  <a:srgbClr val="002060"/>
                </a:solidFill>
              </a:rPr>
              <a:t>община </a:t>
            </a:r>
            <a:r>
              <a:rPr lang="bg-BG" sz="1600" dirty="0">
                <a:solidFill>
                  <a:srgbClr val="002060"/>
                </a:solidFill>
              </a:rPr>
              <a:t>Костинброд се включват 14 населени места, </a:t>
            </a:r>
            <a:r>
              <a:rPr lang="bg-BG" sz="1600" dirty="0" smtClean="0">
                <a:solidFill>
                  <a:srgbClr val="002060"/>
                </a:solidFill>
              </a:rPr>
              <a:t>най - </a:t>
            </a:r>
            <a:r>
              <a:rPr lang="bg-BG" sz="1600" dirty="0">
                <a:solidFill>
                  <a:srgbClr val="002060"/>
                </a:solidFill>
              </a:rPr>
              <a:t>големи от които са </a:t>
            </a:r>
            <a:r>
              <a:rPr lang="bg-BG" sz="1600" dirty="0" smtClean="0">
                <a:solidFill>
                  <a:srgbClr val="002060"/>
                </a:solidFill>
              </a:rPr>
              <a:t>административният център - </a:t>
            </a:r>
            <a:r>
              <a:rPr lang="bg-BG" sz="1600" b="1" dirty="0">
                <a:solidFill>
                  <a:srgbClr val="002060"/>
                </a:solidFill>
              </a:rPr>
              <a:t>гр. Костинброд </a:t>
            </a:r>
            <a:r>
              <a:rPr lang="bg-BG" sz="1600" dirty="0">
                <a:solidFill>
                  <a:srgbClr val="002060"/>
                </a:solidFill>
              </a:rPr>
              <a:t>и кметствата </a:t>
            </a:r>
            <a:r>
              <a:rPr lang="bg-BG" sz="1600" b="1" dirty="0" smtClean="0">
                <a:solidFill>
                  <a:srgbClr val="002060"/>
                </a:solidFill>
              </a:rPr>
              <a:t>с.Петърч,</a:t>
            </a:r>
            <a:r>
              <a:rPr lang="bg-BG" sz="1600" dirty="0" smtClean="0">
                <a:solidFill>
                  <a:srgbClr val="002060"/>
                </a:solidFill>
              </a:rPr>
              <a:t> </a:t>
            </a:r>
            <a:r>
              <a:rPr lang="bg-BG" sz="1600" b="1" dirty="0" smtClean="0">
                <a:solidFill>
                  <a:srgbClr val="002060"/>
                </a:solidFill>
              </a:rPr>
              <a:t>с.Драговищица и с.Голяновци.</a:t>
            </a:r>
            <a:endParaRPr lang="bg-BG" sz="1600" b="1" dirty="0">
              <a:solidFill>
                <a:srgbClr val="002060"/>
              </a:solidFill>
            </a:endParaRPr>
          </a:p>
          <a:p>
            <a:r>
              <a:rPr lang="bg-BG" sz="1600" dirty="0" smtClean="0">
                <a:solidFill>
                  <a:srgbClr val="002060"/>
                </a:solidFill>
              </a:rPr>
              <a:t>По - </a:t>
            </a:r>
            <a:r>
              <a:rPr lang="bg-BG" sz="1600" dirty="0">
                <a:solidFill>
                  <a:srgbClr val="002060"/>
                </a:solidFill>
              </a:rPr>
              <a:t>малки кметства са </a:t>
            </a:r>
            <a:r>
              <a:rPr lang="bg-BG" sz="1600" b="1" dirty="0">
                <a:solidFill>
                  <a:srgbClr val="002060"/>
                </a:solidFill>
              </a:rPr>
              <a:t>с.Безден, с.Богьовци, с.Бучин </a:t>
            </a:r>
            <a:r>
              <a:rPr lang="bg-BG" sz="1600" b="1" dirty="0" smtClean="0">
                <a:solidFill>
                  <a:srgbClr val="002060"/>
                </a:solidFill>
              </a:rPr>
              <a:t>проход, с.Градец, с.Дреново, с.Дръмша, с.Опицвет, с.Понор, с.Царичина, с.Чибаовци.</a:t>
            </a:r>
            <a:endParaRPr lang="bg-BG" sz="1600" b="1" dirty="0">
              <a:solidFill>
                <a:srgbClr val="002060"/>
              </a:solidFill>
            </a:endParaRPr>
          </a:p>
        </p:txBody>
      </p:sp>
      <p:sp>
        <p:nvSpPr>
          <p:cNvPr id="6" name="Текстово поле 5"/>
          <p:cNvSpPr txBox="1"/>
          <p:nvPr/>
        </p:nvSpPr>
        <p:spPr>
          <a:xfrm>
            <a:off x="251520" y="5613047"/>
            <a:ext cx="8280920" cy="1200329"/>
          </a:xfrm>
          <a:prstGeom prst="rect">
            <a:avLst/>
          </a:prstGeom>
          <a:noFill/>
        </p:spPr>
        <p:txBody>
          <a:bodyPr wrap="square" rtlCol="0">
            <a:spAutoFit/>
          </a:bodyPr>
          <a:lstStyle/>
          <a:p>
            <a:r>
              <a:rPr lang="bg-BG" dirty="0">
                <a:solidFill>
                  <a:srgbClr val="002060"/>
                </a:solidFill>
              </a:rPr>
              <a:t>Населението на </a:t>
            </a:r>
            <a:r>
              <a:rPr lang="bg-BG" dirty="0" smtClean="0">
                <a:solidFill>
                  <a:srgbClr val="002060"/>
                </a:solidFill>
              </a:rPr>
              <a:t>община </a:t>
            </a:r>
            <a:r>
              <a:rPr lang="bg-BG" dirty="0">
                <a:solidFill>
                  <a:srgbClr val="002060"/>
                </a:solidFill>
              </a:rPr>
              <a:t>Костинброд към 2012 год. </a:t>
            </a:r>
            <a:r>
              <a:rPr lang="bg-BG" dirty="0" smtClean="0">
                <a:solidFill>
                  <a:srgbClr val="002060"/>
                </a:solidFill>
              </a:rPr>
              <a:t>наброява </a:t>
            </a:r>
            <a:r>
              <a:rPr lang="bg-BG" b="1" dirty="0" smtClean="0">
                <a:solidFill>
                  <a:srgbClr val="002060"/>
                </a:solidFill>
              </a:rPr>
              <a:t>17</a:t>
            </a:r>
            <a:r>
              <a:rPr lang="en-US" b="1" dirty="0" smtClean="0">
                <a:solidFill>
                  <a:srgbClr val="002060"/>
                </a:solidFill>
              </a:rPr>
              <a:t> </a:t>
            </a:r>
            <a:r>
              <a:rPr lang="bg-BG" b="1" dirty="0" smtClean="0">
                <a:solidFill>
                  <a:srgbClr val="002060"/>
                </a:solidFill>
              </a:rPr>
              <a:t>477 </a:t>
            </a:r>
            <a:r>
              <a:rPr lang="bg-BG" b="1" dirty="0">
                <a:solidFill>
                  <a:srgbClr val="002060"/>
                </a:solidFill>
              </a:rPr>
              <a:t>души </a:t>
            </a:r>
            <a:r>
              <a:rPr lang="bg-BG" dirty="0">
                <a:solidFill>
                  <a:srgbClr val="002060"/>
                </a:solidFill>
              </a:rPr>
              <a:t>, </a:t>
            </a:r>
            <a:endParaRPr lang="bg-BG" dirty="0" smtClean="0">
              <a:solidFill>
                <a:srgbClr val="002060"/>
              </a:solidFill>
            </a:endParaRPr>
          </a:p>
          <a:p>
            <a:r>
              <a:rPr lang="bg-BG" dirty="0" smtClean="0">
                <a:solidFill>
                  <a:srgbClr val="002060"/>
                </a:solidFill>
              </a:rPr>
              <a:t>като </a:t>
            </a:r>
            <a:r>
              <a:rPr lang="bg-BG" dirty="0">
                <a:solidFill>
                  <a:srgbClr val="002060"/>
                </a:solidFill>
              </a:rPr>
              <a:t>в град Костинброд </a:t>
            </a:r>
            <a:r>
              <a:rPr lang="bg-BG" dirty="0" smtClean="0">
                <a:solidFill>
                  <a:srgbClr val="002060"/>
                </a:solidFill>
              </a:rPr>
              <a:t>живеят </a:t>
            </a:r>
            <a:r>
              <a:rPr lang="bg-BG" b="1" dirty="0" smtClean="0">
                <a:solidFill>
                  <a:srgbClr val="002060"/>
                </a:solidFill>
              </a:rPr>
              <a:t>12</a:t>
            </a:r>
            <a:r>
              <a:rPr lang="en-US" b="1" dirty="0" smtClean="0">
                <a:solidFill>
                  <a:srgbClr val="002060"/>
                </a:solidFill>
              </a:rPr>
              <a:t> </a:t>
            </a:r>
            <a:r>
              <a:rPr lang="bg-BG" b="1" dirty="0" smtClean="0">
                <a:solidFill>
                  <a:srgbClr val="002060"/>
                </a:solidFill>
              </a:rPr>
              <a:t>012 души</a:t>
            </a:r>
            <a:r>
              <a:rPr lang="bg-BG" dirty="0" smtClean="0">
                <a:solidFill>
                  <a:srgbClr val="002060"/>
                </a:solidFill>
              </a:rPr>
              <a:t>.</a:t>
            </a:r>
          </a:p>
          <a:p>
            <a:r>
              <a:rPr lang="bg-BG" dirty="0" smtClean="0">
                <a:solidFill>
                  <a:srgbClr val="002060"/>
                </a:solidFill>
              </a:rPr>
              <a:t>Община </a:t>
            </a:r>
            <a:r>
              <a:rPr lang="bg-BG" dirty="0">
                <a:solidFill>
                  <a:srgbClr val="002060"/>
                </a:solidFill>
              </a:rPr>
              <a:t>Костинброд е на шесто място по жители в Софийска област.</a:t>
            </a:r>
          </a:p>
          <a:p>
            <a:endParaRPr lang="bg-BG" dirty="0"/>
          </a:p>
        </p:txBody>
      </p:sp>
      <p:pic>
        <p:nvPicPr>
          <p:cNvPr id="2" name="Картина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3" y="260649"/>
            <a:ext cx="5400600" cy="4697782"/>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171521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5076056" y="476672"/>
            <a:ext cx="3744416" cy="6048672"/>
          </a:xfrm>
        </p:spPr>
        <p:txBody>
          <a:bodyPr>
            <a:normAutofit fontScale="70000" lnSpcReduction="20000"/>
          </a:bodyPr>
          <a:lstStyle/>
          <a:p>
            <a:r>
              <a:rPr lang="bg-BG" dirty="0">
                <a:solidFill>
                  <a:srgbClr val="002060"/>
                </a:solidFill>
              </a:rPr>
              <a:t>В южната част на общината, от северозапад на югоизток, на протежение от 10,7 </a:t>
            </a:r>
            <a:r>
              <a:rPr lang="bg-BG" dirty="0" err="1">
                <a:solidFill>
                  <a:srgbClr val="002060"/>
                </a:solidFill>
              </a:rPr>
              <a:t>km</a:t>
            </a:r>
            <a:r>
              <a:rPr lang="bg-BG" dirty="0">
                <a:solidFill>
                  <a:srgbClr val="002060"/>
                </a:solidFill>
              </a:rPr>
              <a:t> преминава участък от трасето на жп линията Калотина – София – Пловдив – Свиленград.</a:t>
            </a:r>
          </a:p>
          <a:p>
            <a:r>
              <a:rPr lang="bg-BG" dirty="0">
                <a:solidFill>
                  <a:srgbClr val="002060"/>
                </a:solidFill>
              </a:rPr>
              <a:t>През общината преминават частично 6 пътя от </a:t>
            </a:r>
            <a:r>
              <a:rPr lang="bg-BG" dirty="0" smtClean="0">
                <a:solidFill>
                  <a:srgbClr val="002060"/>
                </a:solidFill>
              </a:rPr>
              <a:t>републиканската </a:t>
            </a:r>
            <a:r>
              <a:rPr lang="bg-BG" dirty="0">
                <a:solidFill>
                  <a:srgbClr val="002060"/>
                </a:solidFill>
              </a:rPr>
              <a:t>пътна мрежа на България с обща дължина 64,1 km:</a:t>
            </a:r>
          </a:p>
          <a:p>
            <a:r>
              <a:rPr lang="bg-BG" dirty="0" smtClean="0">
                <a:solidFill>
                  <a:srgbClr val="002060"/>
                </a:solidFill>
              </a:rPr>
              <a:t>Преминаването </a:t>
            </a:r>
            <a:r>
              <a:rPr lang="bg-BG" dirty="0">
                <a:solidFill>
                  <a:srgbClr val="002060"/>
                </a:solidFill>
              </a:rPr>
              <a:t>на </a:t>
            </a:r>
            <a:r>
              <a:rPr lang="bg-BG" dirty="0" smtClean="0">
                <a:solidFill>
                  <a:srgbClr val="002060"/>
                </a:solidFill>
              </a:rPr>
              <a:t>трансевропейски </a:t>
            </a:r>
            <a:r>
              <a:rPr lang="bg-BG" dirty="0">
                <a:solidFill>
                  <a:srgbClr val="002060"/>
                </a:solidFill>
              </a:rPr>
              <a:t>транспортни коридори (ТК) в близост до </a:t>
            </a:r>
            <a:r>
              <a:rPr lang="bg-BG" dirty="0" smtClean="0">
                <a:solidFill>
                  <a:srgbClr val="002060"/>
                </a:solidFill>
              </a:rPr>
              <a:t>община </a:t>
            </a:r>
            <a:r>
              <a:rPr lang="bg-BG" dirty="0">
                <a:solidFill>
                  <a:srgbClr val="002060"/>
                </a:solidFill>
              </a:rPr>
              <a:t>Костинброд, определя транспортно-географското положение като благоприятно</a:t>
            </a:r>
            <a:r>
              <a:rPr lang="bg-BG" dirty="0" smtClean="0">
                <a:solidFill>
                  <a:srgbClr val="002060"/>
                </a:solidFill>
              </a:rPr>
              <a:t>.</a:t>
            </a:r>
            <a:br>
              <a:rPr lang="bg-BG" dirty="0" smtClean="0">
                <a:solidFill>
                  <a:srgbClr val="002060"/>
                </a:solidFill>
              </a:rPr>
            </a:br>
            <a:r>
              <a:rPr lang="bg-BG" dirty="0" smtClean="0">
                <a:solidFill>
                  <a:srgbClr val="002060"/>
                </a:solidFill>
              </a:rPr>
              <a:t> </a:t>
            </a:r>
            <a:r>
              <a:rPr lang="en-US" dirty="0" smtClean="0">
                <a:solidFill>
                  <a:srgbClr val="002060"/>
                </a:solidFill>
              </a:rPr>
              <a:t>I</a:t>
            </a:r>
            <a:r>
              <a:rPr lang="bg-BG" dirty="0" smtClean="0">
                <a:solidFill>
                  <a:srgbClr val="002060"/>
                </a:solidFill>
              </a:rPr>
              <a:t>-ви клас път </a:t>
            </a:r>
            <a:r>
              <a:rPr lang="bg-BG" dirty="0" smtClean="0">
                <a:solidFill>
                  <a:srgbClr val="36922A"/>
                </a:solidFill>
              </a:rPr>
              <a:t>I-8 </a:t>
            </a:r>
            <a:r>
              <a:rPr lang="bg-BG" dirty="0" smtClean="0">
                <a:solidFill>
                  <a:schemeClr val="tx2">
                    <a:lumMod val="75000"/>
                  </a:schemeClr>
                </a:solidFill>
              </a:rPr>
              <a:t>(София- Калотина) от </a:t>
            </a:r>
            <a:r>
              <a:rPr lang="bg-BG" dirty="0" smtClean="0">
                <a:solidFill>
                  <a:srgbClr val="002060"/>
                </a:solidFill>
              </a:rPr>
              <a:t>републиканската </a:t>
            </a:r>
            <a:r>
              <a:rPr lang="bg-BG" dirty="0">
                <a:solidFill>
                  <a:srgbClr val="002060"/>
                </a:solidFill>
              </a:rPr>
              <a:t>пътна мрежа </a:t>
            </a:r>
            <a:r>
              <a:rPr lang="bg-BG" dirty="0" smtClean="0">
                <a:solidFill>
                  <a:srgbClr val="002060"/>
                </a:solidFill>
              </a:rPr>
              <a:t>,</a:t>
            </a:r>
            <a:br>
              <a:rPr lang="bg-BG" dirty="0" smtClean="0">
                <a:solidFill>
                  <a:srgbClr val="002060"/>
                </a:solidFill>
              </a:rPr>
            </a:br>
            <a:r>
              <a:rPr lang="en-US" dirty="0" smtClean="0">
                <a:solidFill>
                  <a:srgbClr val="002060"/>
                </a:solidFill>
              </a:rPr>
              <a:t>II-</a:t>
            </a:r>
            <a:r>
              <a:rPr lang="bg-BG" dirty="0" smtClean="0">
                <a:solidFill>
                  <a:srgbClr val="002060"/>
                </a:solidFill>
              </a:rPr>
              <a:t>ри у</a:t>
            </a:r>
            <a:r>
              <a:rPr lang="ru-RU" dirty="0" smtClean="0">
                <a:solidFill>
                  <a:srgbClr val="002060"/>
                </a:solidFill>
              </a:rPr>
              <a:t>частък </a:t>
            </a:r>
            <a:r>
              <a:rPr lang="ru-RU" dirty="0">
                <a:solidFill>
                  <a:srgbClr val="002060"/>
                </a:solidFill>
              </a:rPr>
              <a:t>от 35,8 km от републикански път </a:t>
            </a:r>
            <a:r>
              <a:rPr lang="ru-RU" dirty="0" smtClean="0">
                <a:solidFill>
                  <a:srgbClr val="002060"/>
                </a:solidFill>
              </a:rPr>
              <a:t/>
            </a:r>
            <a:br>
              <a:rPr lang="ru-RU" dirty="0" smtClean="0">
                <a:solidFill>
                  <a:srgbClr val="002060"/>
                </a:solidFill>
              </a:rPr>
            </a:br>
            <a:r>
              <a:rPr lang="ru-RU" b="1" dirty="0" smtClean="0">
                <a:solidFill>
                  <a:srgbClr val="FF0000"/>
                </a:solidFill>
              </a:rPr>
              <a:t>II-81</a:t>
            </a:r>
            <a:r>
              <a:rPr lang="ru-RU" dirty="0" smtClean="0">
                <a:solidFill>
                  <a:srgbClr val="002060"/>
                </a:solidFill>
              </a:rPr>
              <a:t> „</a:t>
            </a:r>
            <a:r>
              <a:rPr lang="ru-RU" dirty="0">
                <a:solidFill>
                  <a:srgbClr val="002060"/>
                </a:solidFill>
              </a:rPr>
              <a:t>Ломско шосе“ (София – Костинброд – Монтана - Лом</a:t>
            </a:r>
            <a:r>
              <a:rPr lang="ru-RU" dirty="0" smtClean="0">
                <a:solidFill>
                  <a:srgbClr val="002060"/>
                </a:solidFill>
              </a:rPr>
              <a:t>) </a:t>
            </a:r>
            <a:r>
              <a:rPr lang="bg-BG" dirty="0" smtClean="0">
                <a:solidFill>
                  <a:srgbClr val="002060"/>
                </a:solidFill>
              </a:rPr>
              <a:t>и</a:t>
            </a:r>
            <a:br>
              <a:rPr lang="bg-BG" dirty="0" smtClean="0">
                <a:solidFill>
                  <a:srgbClr val="002060"/>
                </a:solidFill>
              </a:rPr>
            </a:br>
            <a:r>
              <a:rPr lang="bg-BG" dirty="0" smtClean="0">
                <a:solidFill>
                  <a:srgbClr val="002060"/>
                </a:solidFill>
              </a:rPr>
              <a:t> </a:t>
            </a:r>
            <a:r>
              <a:rPr lang="en-US" dirty="0" smtClean="0">
                <a:solidFill>
                  <a:srgbClr val="002060"/>
                </a:solidFill>
              </a:rPr>
              <a:t>III-</a:t>
            </a:r>
            <a:r>
              <a:rPr lang="bg-BG" dirty="0" smtClean="0">
                <a:solidFill>
                  <a:srgbClr val="002060"/>
                </a:solidFill>
              </a:rPr>
              <a:t>ти клас път </a:t>
            </a:r>
            <a:r>
              <a:rPr lang="en-US" b="1" dirty="0" smtClean="0">
                <a:solidFill>
                  <a:srgbClr val="7030A0"/>
                </a:solidFill>
              </a:rPr>
              <a:t>III-811</a:t>
            </a:r>
            <a:r>
              <a:rPr lang="bg-BG" b="1" dirty="0" smtClean="0">
                <a:solidFill>
                  <a:srgbClr val="7030A0"/>
                </a:solidFill>
              </a:rPr>
              <a:t> </a:t>
            </a:r>
            <a:r>
              <a:rPr lang="bg-BG" b="1" dirty="0" smtClean="0">
                <a:solidFill>
                  <a:schemeClr val="tx2">
                    <a:lumMod val="75000"/>
                  </a:schemeClr>
                </a:solidFill>
              </a:rPr>
              <a:t>(I-8</a:t>
            </a:r>
            <a:r>
              <a:rPr lang="bg-BG" dirty="0" smtClean="0">
                <a:solidFill>
                  <a:schemeClr val="tx2">
                    <a:lumMod val="75000"/>
                  </a:schemeClr>
                </a:solidFill>
              </a:rPr>
              <a:t> –</a:t>
            </a:r>
            <a:r>
              <a:rPr lang="bg-BG" b="1" dirty="0" smtClean="0">
                <a:solidFill>
                  <a:schemeClr val="tx2">
                    <a:lumMod val="75000"/>
                  </a:schemeClr>
                </a:solidFill>
              </a:rPr>
              <a:t>с.Безден</a:t>
            </a:r>
            <a:r>
              <a:rPr lang="bg-BG" dirty="0" smtClean="0">
                <a:solidFill>
                  <a:schemeClr val="tx2">
                    <a:lumMod val="75000"/>
                  </a:schemeClr>
                </a:solidFill>
              </a:rPr>
              <a:t>-</a:t>
            </a:r>
            <a:r>
              <a:rPr lang="ru-RU" b="1" dirty="0" smtClean="0">
                <a:solidFill>
                  <a:schemeClr val="tx2">
                    <a:lumMod val="75000"/>
                  </a:schemeClr>
                </a:solidFill>
              </a:rPr>
              <a:t> II-81)</a:t>
            </a:r>
            <a:r>
              <a:rPr lang="bg-BG" dirty="0" smtClean="0">
                <a:solidFill>
                  <a:srgbClr val="002060"/>
                </a:solidFill>
              </a:rPr>
              <a:t>.</a:t>
            </a:r>
            <a:r>
              <a:rPr lang="en-US" dirty="0" smtClean="0">
                <a:solidFill>
                  <a:srgbClr val="002060"/>
                </a:solidFill>
              </a:rPr>
              <a:t> </a:t>
            </a:r>
            <a:endParaRPr lang="bg-BG" dirty="0">
              <a:solidFill>
                <a:srgbClr val="36922A"/>
              </a:solidFill>
            </a:endParaRPr>
          </a:p>
          <a:p>
            <a:pPr marL="0" indent="0">
              <a:buNone/>
            </a:pPr>
            <a:endParaRPr lang="bg-BG" dirty="0">
              <a:solidFill>
                <a:srgbClr val="36922A"/>
              </a:solidFill>
            </a:endParaRPr>
          </a:p>
        </p:txBody>
      </p:sp>
      <p:pic>
        <p:nvPicPr>
          <p:cNvPr id="2" name="Картина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88032"/>
            <a:ext cx="4857994" cy="6309320"/>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372273347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онтейнер за съдържание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79512" y="116632"/>
            <a:ext cx="5287752" cy="5904656"/>
          </a:xfrm>
        </p:spPr>
        <p:style>
          <a:lnRef idx="3">
            <a:schemeClr val="lt1"/>
          </a:lnRef>
          <a:fillRef idx="1">
            <a:schemeClr val="dk1"/>
          </a:fillRef>
          <a:effectRef idx="1">
            <a:schemeClr val="dk1"/>
          </a:effectRef>
          <a:fontRef idx="minor">
            <a:schemeClr val="lt1"/>
          </a:fontRef>
        </p:style>
      </p:pic>
      <p:pic>
        <p:nvPicPr>
          <p:cNvPr id="6" name="Picture 2" descr="C:\Users\Bistra\Desktop\DSC_078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848" y="4417284"/>
            <a:ext cx="3336716" cy="2252076"/>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7" name="Картина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0191" y="2060848"/>
            <a:ext cx="3646265" cy="2160240"/>
          </a:xfrm>
          <a:prstGeom prst="rect">
            <a:avLst/>
          </a:prstGeom>
        </p:spPr>
        <p:style>
          <a:lnRef idx="3">
            <a:schemeClr val="lt1"/>
          </a:lnRef>
          <a:fillRef idx="1">
            <a:schemeClr val="dk1"/>
          </a:fillRef>
          <a:effectRef idx="1">
            <a:schemeClr val="dk1"/>
          </a:effectRef>
          <a:fontRef idx="minor">
            <a:schemeClr val="lt1"/>
          </a:fontRef>
        </p:style>
      </p:pic>
      <p:pic>
        <p:nvPicPr>
          <p:cNvPr id="8" name="Картина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4653136"/>
            <a:ext cx="2664296" cy="1987549"/>
          </a:xfrm>
          <a:prstGeom prst="rect">
            <a:avLst/>
          </a:prstGeom>
        </p:spPr>
        <p:style>
          <a:lnRef idx="3">
            <a:schemeClr val="lt1"/>
          </a:lnRef>
          <a:fillRef idx="1">
            <a:schemeClr val="dk1"/>
          </a:fillRef>
          <a:effectRef idx="1">
            <a:schemeClr val="dk1"/>
          </a:effectRef>
          <a:fontRef idx="minor">
            <a:schemeClr val="lt1"/>
          </a:fontRef>
        </p:style>
      </p:pic>
      <p:sp>
        <p:nvSpPr>
          <p:cNvPr id="2" name="Текстово поле 1"/>
          <p:cNvSpPr txBox="1"/>
          <p:nvPr/>
        </p:nvSpPr>
        <p:spPr>
          <a:xfrm>
            <a:off x="5459926" y="44624"/>
            <a:ext cx="3432554" cy="2031325"/>
          </a:xfrm>
          <a:prstGeom prst="rect">
            <a:avLst/>
          </a:prstGeom>
          <a:noFill/>
        </p:spPr>
        <p:txBody>
          <a:bodyPr wrap="square" rtlCol="0">
            <a:spAutoFit/>
          </a:bodyPr>
          <a:lstStyle/>
          <a:p>
            <a:r>
              <a:rPr lang="bg-BG" dirty="0" smtClean="0">
                <a:solidFill>
                  <a:srgbClr val="002060"/>
                </a:solidFill>
              </a:rPr>
              <a:t>С икономическото, социалното, инфраструктурното и логистичното развитие на град Костинброд се създават благоприятни условия за среда за живеене и за развитие на бизнеса.</a:t>
            </a:r>
            <a:endParaRPr lang="bg-BG" dirty="0">
              <a:solidFill>
                <a:srgbClr val="002060"/>
              </a:solidFill>
            </a:endParaRPr>
          </a:p>
        </p:txBody>
      </p:sp>
    </p:spTree>
    <p:extLst>
      <p:ext uri="{BB962C8B-B14F-4D97-AF65-F5344CB8AC3E}">
        <p14:creationId xmlns:p14="http://schemas.microsoft.com/office/powerpoint/2010/main" val="176203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179512" y="4005064"/>
            <a:ext cx="8424936" cy="2852936"/>
          </a:xfrm>
        </p:spPr>
        <p:txBody>
          <a:bodyPr>
            <a:normAutofit fontScale="85000" lnSpcReduction="20000"/>
          </a:bodyPr>
          <a:lstStyle/>
          <a:p>
            <a:pPr marL="0" indent="0">
              <a:buNone/>
            </a:pPr>
            <a:r>
              <a:rPr lang="bg-BG" sz="2600" b="1" i="1" dirty="0" smtClean="0">
                <a:solidFill>
                  <a:srgbClr val="002060"/>
                </a:solidFill>
              </a:rPr>
              <a:t>Кога </a:t>
            </a:r>
            <a:r>
              <a:rPr lang="bg-BG" sz="2600" b="1" i="1" dirty="0">
                <a:solidFill>
                  <a:srgbClr val="002060"/>
                </a:solidFill>
              </a:rPr>
              <a:t>се ражда град Костинброд?</a:t>
            </a:r>
            <a:endParaRPr lang="bg-BG" sz="2600" b="1" i="1" dirty="0" smtClean="0">
              <a:solidFill>
                <a:srgbClr val="002060"/>
              </a:solidFill>
            </a:endParaRPr>
          </a:p>
          <a:p>
            <a:pPr marL="0" indent="0">
              <a:buNone/>
            </a:pPr>
            <a:endParaRPr lang="bg-BG" sz="2600" b="1" i="1" dirty="0">
              <a:solidFill>
                <a:srgbClr val="002060"/>
              </a:solidFill>
            </a:endParaRPr>
          </a:p>
          <a:p>
            <a:r>
              <a:rPr lang="bg-BG" dirty="0">
                <a:solidFill>
                  <a:srgbClr val="002060"/>
                </a:solidFill>
              </a:rPr>
              <a:t>През 1914 година се създава акционерно дружество за химическо производство </a:t>
            </a:r>
            <a:r>
              <a:rPr lang="bg-BG" dirty="0" smtClean="0">
                <a:solidFill>
                  <a:srgbClr val="002060"/>
                </a:solidFill>
              </a:rPr>
              <a:t>– „Гара</a:t>
            </a:r>
            <a:r>
              <a:rPr lang="bg-BG" dirty="0">
                <a:solidFill>
                  <a:srgbClr val="002060"/>
                </a:solidFill>
              </a:rPr>
              <a:t> </a:t>
            </a:r>
            <a:r>
              <a:rPr lang="bg-BG" dirty="0" smtClean="0">
                <a:solidFill>
                  <a:srgbClr val="002060"/>
                </a:solidFill>
              </a:rPr>
              <a:t>Костинброд“. </a:t>
            </a:r>
            <a:r>
              <a:rPr lang="bg-BG" dirty="0">
                <a:solidFill>
                  <a:srgbClr val="002060"/>
                </a:solidFill>
              </a:rPr>
              <a:t>Построява се най-голямото химическо предприятие на Балканите, което изнася своята продукция в САЩ, Англия, Япония, </a:t>
            </a:r>
            <a:r>
              <a:rPr lang="bg-BG" dirty="0" smtClean="0">
                <a:solidFill>
                  <a:srgbClr val="002060"/>
                </a:solidFill>
              </a:rPr>
              <a:t>Италия,Германия </a:t>
            </a:r>
            <a:r>
              <a:rPr lang="bg-BG" dirty="0">
                <a:solidFill>
                  <a:srgbClr val="002060"/>
                </a:solidFill>
              </a:rPr>
              <a:t>и др. Основател е д-р Никола </a:t>
            </a:r>
            <a:r>
              <a:rPr lang="bg-BG" dirty="0" smtClean="0">
                <a:solidFill>
                  <a:srgbClr val="002060"/>
                </a:solidFill>
              </a:rPr>
              <a:t>Чилов.По онова време </a:t>
            </a:r>
            <a:r>
              <a:rPr lang="bg-BG" dirty="0">
                <a:solidFill>
                  <a:srgbClr val="002060"/>
                </a:solidFill>
              </a:rPr>
              <a:t>т</a:t>
            </a:r>
            <a:r>
              <a:rPr lang="bg-BG" dirty="0" smtClean="0">
                <a:solidFill>
                  <a:srgbClr val="002060"/>
                </a:solidFill>
              </a:rPr>
              <a:t>ой е </a:t>
            </a:r>
            <a:r>
              <a:rPr lang="bg-BG" dirty="0">
                <a:solidFill>
                  <a:srgbClr val="002060"/>
                </a:solidFill>
              </a:rPr>
              <a:t>и председател на Съюза но българските индустриалци, председател на българо-американската камара, на Родопското културно дружество и др. През 40-те години след неговата смърт фабриката се преименува на „Заводи д-р Никола </a:t>
            </a:r>
            <a:r>
              <a:rPr lang="bg-BG" dirty="0" err="1">
                <a:solidFill>
                  <a:srgbClr val="002060"/>
                </a:solidFill>
              </a:rPr>
              <a:t>Чилов</a:t>
            </a:r>
            <a:r>
              <a:rPr lang="bg-BG" dirty="0">
                <a:solidFill>
                  <a:srgbClr val="002060"/>
                </a:solidFill>
              </a:rPr>
              <a:t>”.</a:t>
            </a:r>
          </a:p>
          <a:p>
            <a:endParaRPr lang="bg-BG" dirty="0"/>
          </a:p>
        </p:txBody>
      </p:sp>
      <p:pic>
        <p:nvPicPr>
          <p:cNvPr id="4" name="Picture 3" descr="C:\Users\Bistra\Desktop\Държавен химически завод Георги Димитров - Костинброд, произвеждащ известното олио Нива8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2924994" cy="2119372"/>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4" descr="C:\Users\Bistra\Desktop\969142_591234890941008_922823929_n.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784" y="745152"/>
            <a:ext cx="2232248" cy="3125719"/>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5" descr="C:\Users\Bistra\Desktop\437e9ce9b1urn-jpg-753-464-cc-dri-mpnbgjtn0fa1643sxmk.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9992" y="2723062"/>
            <a:ext cx="3240360" cy="1930074"/>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2" name="Картина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9240" y="246506"/>
            <a:ext cx="2227216" cy="2606430"/>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8447558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2771800" y="0"/>
            <a:ext cx="5976664" cy="2348880"/>
          </a:xfrm>
        </p:spPr>
        <p:txBody>
          <a:bodyPr>
            <a:normAutofit fontScale="77500" lnSpcReduction="20000"/>
          </a:bodyPr>
          <a:lstStyle/>
          <a:p>
            <a:r>
              <a:rPr lang="bg-BG" sz="2300" dirty="0" smtClean="0">
                <a:solidFill>
                  <a:srgbClr val="002060"/>
                </a:solidFill>
              </a:rPr>
              <a:t>Една дълго очаквана </a:t>
            </a:r>
            <a:r>
              <a:rPr lang="bg-BG" sz="2300" dirty="0">
                <a:solidFill>
                  <a:srgbClr val="002060"/>
                </a:solidFill>
              </a:rPr>
              <a:t>културна инициатива </a:t>
            </a:r>
            <a:r>
              <a:rPr lang="bg-BG" sz="2300" dirty="0" smtClean="0">
                <a:solidFill>
                  <a:srgbClr val="002060"/>
                </a:solidFill>
              </a:rPr>
              <a:t>в знак на признателност на община Костинброд към големия българин – д-р Никола </a:t>
            </a:r>
            <a:r>
              <a:rPr lang="bg-BG" sz="2300" dirty="0" err="1" smtClean="0">
                <a:solidFill>
                  <a:srgbClr val="002060"/>
                </a:solidFill>
              </a:rPr>
              <a:t>Чилов</a:t>
            </a:r>
            <a:r>
              <a:rPr lang="bg-BG" sz="2300" dirty="0" smtClean="0">
                <a:solidFill>
                  <a:srgbClr val="002060"/>
                </a:solidFill>
              </a:rPr>
              <a:t> от миналата година вече е факт, фототипното </a:t>
            </a:r>
            <a:r>
              <a:rPr lang="bg-BG" sz="2300" dirty="0">
                <a:solidFill>
                  <a:srgbClr val="002060"/>
                </a:solidFill>
              </a:rPr>
              <a:t>издание на книгата за </a:t>
            </a:r>
            <a:r>
              <a:rPr lang="bg-BG" sz="2300" dirty="0" smtClean="0">
                <a:solidFill>
                  <a:srgbClr val="002060"/>
                </a:solidFill>
              </a:rPr>
              <a:t>впечатляващия индустриалец. </a:t>
            </a:r>
            <a:r>
              <a:rPr lang="bg-BG" sz="2300" dirty="0">
                <a:solidFill>
                  <a:srgbClr val="002060"/>
                </a:solidFill>
              </a:rPr>
              <a:t>Оригиналът </a:t>
            </a:r>
            <a:r>
              <a:rPr lang="bg-BG" sz="2300" dirty="0" smtClean="0">
                <a:solidFill>
                  <a:srgbClr val="002060"/>
                </a:solidFill>
              </a:rPr>
              <a:t>е отпечатан  </a:t>
            </a:r>
            <a:r>
              <a:rPr lang="bg-BG" sz="2300" dirty="0">
                <a:solidFill>
                  <a:srgbClr val="002060"/>
                </a:solidFill>
              </a:rPr>
              <a:t>в далечната 1937 г., малко след трагичната </a:t>
            </a:r>
            <a:r>
              <a:rPr lang="bg-BG" sz="2300" dirty="0" smtClean="0">
                <a:solidFill>
                  <a:srgbClr val="002060"/>
                </a:solidFill>
              </a:rPr>
              <a:t>му смърт. Тя бе възкресена </a:t>
            </a:r>
            <a:r>
              <a:rPr lang="bg-BG" sz="2300" dirty="0">
                <a:solidFill>
                  <a:srgbClr val="002060"/>
                </a:solidFill>
              </a:rPr>
              <a:t>за "нов живот" с </a:t>
            </a:r>
            <a:r>
              <a:rPr lang="bg-BG" sz="2300" dirty="0" smtClean="0">
                <a:solidFill>
                  <a:srgbClr val="002060"/>
                </a:solidFill>
              </a:rPr>
              <a:t>ново луксозно </a:t>
            </a:r>
            <a:r>
              <a:rPr lang="bg-BG" sz="2300" dirty="0">
                <a:solidFill>
                  <a:srgbClr val="002060"/>
                </a:solidFill>
              </a:rPr>
              <a:t>и естетически </a:t>
            </a:r>
            <a:r>
              <a:rPr lang="bg-BG" sz="2300" dirty="0" smtClean="0">
                <a:solidFill>
                  <a:srgbClr val="002060"/>
                </a:solidFill>
              </a:rPr>
              <a:t>издържано издание за създаването и    развитието </a:t>
            </a:r>
            <a:r>
              <a:rPr lang="bg-BG" sz="2300" dirty="0">
                <a:solidFill>
                  <a:srgbClr val="002060"/>
                </a:solidFill>
              </a:rPr>
              <a:t>на </a:t>
            </a:r>
            <a:r>
              <a:rPr lang="bg-BG" sz="2300" dirty="0" smtClean="0">
                <a:solidFill>
                  <a:srgbClr val="002060"/>
                </a:solidFill>
              </a:rPr>
              <a:t>града, финансирано от община Костинброд.</a:t>
            </a:r>
            <a:endParaRPr lang="bg-BG" sz="2300" dirty="0">
              <a:solidFill>
                <a:srgbClr val="002060"/>
              </a:solidFill>
            </a:endParaRPr>
          </a:p>
        </p:txBody>
      </p:sp>
      <p:pic>
        <p:nvPicPr>
          <p:cNvPr id="4" name="Picture 9" descr="C:\Users\Bistra\Desktop\презентация за 23.01\книга Н Чилов\Чилов\16106733_1201376379899686_201595774_o.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87560"/>
            <a:ext cx="2448272" cy="3125416"/>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6" descr="C:\Users\Bistra\Desktop\slide_big_769a8afc4a09416234d02465698534a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6631" y="2263355"/>
            <a:ext cx="2093401" cy="1525685"/>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8" descr="C:\Users\Bistra\Desktop\презентация за 23.01\книга Н Чилов\Чилов\DSC_0484.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3968" y="4673665"/>
            <a:ext cx="3034675" cy="2139711"/>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7" name="Picture 7" descr="C:\Users\Bistra\Desktop\презентация за 23.01\книга Н Чилов\Чилов\DSC_0467.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3912527"/>
            <a:ext cx="3960440" cy="2808312"/>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2" name="Картина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96456" y="2078568"/>
            <a:ext cx="3680000" cy="2502560"/>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6265937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251520" y="-315415"/>
            <a:ext cx="8496944" cy="1584176"/>
          </a:xfrm>
        </p:spPr>
        <p:txBody>
          <a:bodyPr>
            <a:normAutofit fontScale="70000" lnSpcReduction="20000"/>
          </a:bodyPr>
          <a:lstStyle/>
          <a:p>
            <a:endParaRPr lang="bg-BG" dirty="0" smtClean="0">
              <a:solidFill>
                <a:srgbClr val="002060"/>
              </a:solidFill>
            </a:endParaRPr>
          </a:p>
          <a:p>
            <a:pPr marL="0" indent="0" algn="just">
              <a:buNone/>
            </a:pPr>
            <a:r>
              <a:rPr lang="bg-BG" dirty="0" smtClean="0">
                <a:solidFill>
                  <a:srgbClr val="002060"/>
                </a:solidFill>
              </a:rPr>
              <a:t>Идеята </a:t>
            </a:r>
            <a:r>
              <a:rPr lang="bg-BG" dirty="0">
                <a:solidFill>
                  <a:srgbClr val="002060"/>
                </a:solidFill>
              </a:rPr>
              <a:t>е книгата да се </a:t>
            </a:r>
            <a:r>
              <a:rPr lang="bg-BG" dirty="0" smtClean="0">
                <a:solidFill>
                  <a:srgbClr val="002060"/>
                </a:solidFill>
              </a:rPr>
              <a:t>дава като награда </a:t>
            </a:r>
            <a:r>
              <a:rPr lang="bg-BG" dirty="0">
                <a:solidFill>
                  <a:srgbClr val="002060"/>
                </a:solidFill>
              </a:rPr>
              <a:t>на заслужили граждани и представители на бизнеса и </a:t>
            </a:r>
            <a:r>
              <a:rPr lang="bg-BG" dirty="0" smtClean="0">
                <a:solidFill>
                  <a:srgbClr val="002060"/>
                </a:solidFill>
              </a:rPr>
              <a:t>благотворители на Костинброд, </a:t>
            </a:r>
            <a:r>
              <a:rPr lang="bg-BG" dirty="0">
                <a:solidFill>
                  <a:srgbClr val="002060"/>
                </a:solidFill>
              </a:rPr>
              <a:t>което я превръща в един </a:t>
            </a:r>
            <a:r>
              <a:rPr lang="bg-BG" dirty="0" smtClean="0">
                <a:solidFill>
                  <a:srgbClr val="002060"/>
                </a:solidFill>
              </a:rPr>
              <a:t>от значимите </a:t>
            </a:r>
            <a:r>
              <a:rPr lang="bg-BG" dirty="0">
                <a:solidFill>
                  <a:srgbClr val="002060"/>
                </a:solidFill>
              </a:rPr>
              <a:t>символите на </a:t>
            </a:r>
            <a:r>
              <a:rPr lang="bg-BG" dirty="0" smtClean="0">
                <a:solidFill>
                  <a:srgbClr val="002060"/>
                </a:solidFill>
              </a:rPr>
              <a:t>нашия град. </a:t>
            </a:r>
            <a:r>
              <a:rPr lang="bg-BG" dirty="0">
                <a:solidFill>
                  <a:srgbClr val="002060"/>
                </a:solidFill>
              </a:rPr>
              <a:t>Първите екземпляри бяха връчени на </a:t>
            </a:r>
            <a:r>
              <a:rPr lang="bg-BG" dirty="0" smtClean="0">
                <a:solidFill>
                  <a:srgbClr val="002060"/>
                </a:solidFill>
              </a:rPr>
              <a:t>внуците на д-р Никола Чилов- </a:t>
            </a:r>
            <a:r>
              <a:rPr lang="bg-BG" dirty="0">
                <a:solidFill>
                  <a:srgbClr val="002060"/>
                </a:solidFill>
              </a:rPr>
              <a:t>Никола и Владимир Чилови, както и на отличили се представители на бизнеса на територията на община </a:t>
            </a:r>
            <a:r>
              <a:rPr lang="bg-BG" dirty="0" smtClean="0">
                <a:solidFill>
                  <a:srgbClr val="002060"/>
                </a:solidFill>
              </a:rPr>
              <a:t>Костинброд през изтеклата година.</a:t>
            </a:r>
            <a:endParaRPr lang="bg-BG" dirty="0">
              <a:solidFill>
                <a:srgbClr val="002060"/>
              </a:solidFill>
            </a:endParaRPr>
          </a:p>
          <a:p>
            <a:pPr marL="0" indent="0" algn="just">
              <a:buNone/>
            </a:pPr>
            <a:endParaRPr lang="bg-BG" dirty="0"/>
          </a:p>
        </p:txBody>
      </p:sp>
      <p:pic>
        <p:nvPicPr>
          <p:cNvPr id="4" name="Picture 14" descr="C:\Users\Bistra\Desktop\презентация за 23.01\книга Н Чилов\DSC_047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1340768"/>
            <a:ext cx="3888432" cy="2592288"/>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15" descr="C:\Users\Bistra\Desktop\презентация за 23.01\книга Н Чилов\DSC_048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1354970"/>
            <a:ext cx="3672408" cy="2592288"/>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16" descr="C:\Users\Bistra\Desktop\презентация за 23.01\книга Н Чилов\DSC_0488.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504" y="4076125"/>
            <a:ext cx="3528392" cy="2564904"/>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7" name="Picture 17" descr="C:\Users\Bistra\Desktop\презентация за 23.01\книга Н Чилов\Picture 001.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0072" y="4076125"/>
            <a:ext cx="2016224" cy="2552006"/>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40864082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sz="quarter" idx="1"/>
          </p:nvPr>
        </p:nvSpPr>
        <p:spPr>
          <a:xfrm>
            <a:off x="35496" y="4581128"/>
            <a:ext cx="8568952" cy="2304256"/>
          </a:xfrm>
        </p:spPr>
        <p:txBody>
          <a:bodyPr>
            <a:normAutofit fontScale="70000" lnSpcReduction="20000"/>
          </a:bodyPr>
          <a:lstStyle/>
          <a:p>
            <a:r>
              <a:rPr lang="bg-BG" dirty="0" smtClean="0">
                <a:solidFill>
                  <a:srgbClr val="002060"/>
                </a:solidFill>
              </a:rPr>
              <a:t>В дните на празника на град Костинброд на 15.09.2016г. в сградата на НЧ “Иван Вазов“ бяха поставени основите на Бизнес клуб, обхващащ големите индустриалци в град </a:t>
            </a:r>
            <a:r>
              <a:rPr lang="en-US" dirty="0" err="1" smtClean="0">
                <a:solidFill>
                  <a:srgbClr val="002060"/>
                </a:solidFill>
              </a:rPr>
              <a:t>Костинброд</a:t>
            </a:r>
            <a:r>
              <a:rPr lang="bg-BG" dirty="0" smtClean="0">
                <a:solidFill>
                  <a:srgbClr val="002060"/>
                </a:solidFill>
              </a:rPr>
              <a:t>. Инициатори бяха община Костинброд, </a:t>
            </a:r>
            <a:r>
              <a:rPr lang="en-US" dirty="0" err="1" smtClean="0">
                <a:solidFill>
                  <a:srgbClr val="002060"/>
                </a:solidFill>
              </a:rPr>
              <a:t>съвместно</a:t>
            </a:r>
            <a:r>
              <a:rPr lang="en-US" dirty="0" smtClean="0">
                <a:solidFill>
                  <a:srgbClr val="002060"/>
                </a:solidFill>
              </a:rPr>
              <a:t> </a:t>
            </a:r>
            <a:r>
              <a:rPr lang="en-US" dirty="0">
                <a:solidFill>
                  <a:srgbClr val="002060"/>
                </a:solidFill>
              </a:rPr>
              <a:t>с </a:t>
            </a:r>
            <a:r>
              <a:rPr lang="en-US" dirty="0" err="1">
                <a:solidFill>
                  <a:srgbClr val="002060"/>
                </a:solidFill>
              </a:rPr>
              <a:t>Обединени</a:t>
            </a:r>
            <a:r>
              <a:rPr lang="en-US" dirty="0">
                <a:solidFill>
                  <a:srgbClr val="002060"/>
                </a:solidFill>
              </a:rPr>
              <a:t> </a:t>
            </a:r>
            <a:r>
              <a:rPr lang="en-US" dirty="0" err="1">
                <a:solidFill>
                  <a:srgbClr val="002060"/>
                </a:solidFill>
              </a:rPr>
              <a:t>Бизнес</a:t>
            </a:r>
            <a:r>
              <a:rPr lang="en-US" dirty="0">
                <a:solidFill>
                  <a:srgbClr val="002060"/>
                </a:solidFill>
              </a:rPr>
              <a:t> </a:t>
            </a:r>
            <a:r>
              <a:rPr lang="en-US" dirty="0" err="1">
                <a:solidFill>
                  <a:srgbClr val="002060"/>
                </a:solidFill>
              </a:rPr>
              <a:t>Клубове</a:t>
            </a:r>
            <a:r>
              <a:rPr lang="en-US" dirty="0">
                <a:solidFill>
                  <a:srgbClr val="002060"/>
                </a:solidFill>
              </a:rPr>
              <a:t>. </a:t>
            </a:r>
            <a:r>
              <a:rPr lang="bg-BG" dirty="0" smtClean="0">
                <a:solidFill>
                  <a:srgbClr val="002060"/>
                </a:solidFill>
              </a:rPr>
              <a:t>Към настоящия момент – 2017г. Бизнес клуб – Костинброд прави първите си стъпки. Целта </a:t>
            </a:r>
            <a:r>
              <a:rPr lang="bg-BG" dirty="0">
                <a:solidFill>
                  <a:srgbClr val="002060"/>
                </a:solidFill>
              </a:rPr>
              <a:t>на клуба е да подобри връзката между бизнеса и общината  чрез организиране на редица </a:t>
            </a:r>
            <a:r>
              <a:rPr lang="bg-BG" dirty="0" smtClean="0">
                <a:solidFill>
                  <a:srgbClr val="002060"/>
                </a:solidFill>
              </a:rPr>
              <a:t>срещи с практическа насоченост. </a:t>
            </a:r>
            <a:r>
              <a:rPr lang="bg-BG" dirty="0">
                <a:solidFill>
                  <a:srgbClr val="002060"/>
                </a:solidFill>
              </a:rPr>
              <a:t>Гости на </a:t>
            </a:r>
            <a:r>
              <a:rPr lang="bg-BG" dirty="0" smtClean="0">
                <a:solidFill>
                  <a:srgbClr val="002060"/>
                </a:solidFill>
              </a:rPr>
              <a:t>събитието </a:t>
            </a:r>
            <a:r>
              <a:rPr lang="bg-BG" dirty="0">
                <a:solidFill>
                  <a:srgbClr val="002060"/>
                </a:solidFill>
              </a:rPr>
              <a:t>бяха едни от </a:t>
            </a:r>
            <a:r>
              <a:rPr lang="bg-BG" dirty="0" smtClean="0">
                <a:solidFill>
                  <a:srgbClr val="002060"/>
                </a:solidFill>
              </a:rPr>
              <a:t>най-големите </a:t>
            </a:r>
            <a:r>
              <a:rPr lang="bg-BG" dirty="0">
                <a:solidFill>
                  <a:srgbClr val="002060"/>
                </a:solidFill>
              </a:rPr>
              <a:t>фирми на територията на общината и </a:t>
            </a:r>
            <a:r>
              <a:rPr lang="bg-BG" dirty="0" smtClean="0">
                <a:solidFill>
                  <a:srgbClr val="002060"/>
                </a:solidFill>
              </a:rPr>
              <a:t>членове на ОБК </a:t>
            </a:r>
            <a:r>
              <a:rPr lang="bg-BG" dirty="0">
                <a:solidFill>
                  <a:srgbClr val="002060"/>
                </a:solidFill>
              </a:rPr>
              <a:t>(Обединени бизнес клубове). Родните бизнесмени и общинската власт  ще си </a:t>
            </a:r>
            <a:r>
              <a:rPr lang="bg-BG" dirty="0" smtClean="0">
                <a:solidFill>
                  <a:srgbClr val="002060"/>
                </a:solidFill>
              </a:rPr>
              <a:t>подадат  </a:t>
            </a:r>
            <a:r>
              <a:rPr lang="bg-BG" dirty="0">
                <a:solidFill>
                  <a:srgbClr val="002060"/>
                </a:solidFill>
              </a:rPr>
              <a:t>ръка за съвместна работа, постигайки обща цел – благоприятни условия за развитието на района </a:t>
            </a:r>
            <a:r>
              <a:rPr lang="bg-BG" dirty="0" smtClean="0">
                <a:solidFill>
                  <a:srgbClr val="002060"/>
                </a:solidFill>
              </a:rPr>
              <a:t>в услуга на жителите и за работещите тук.</a:t>
            </a:r>
            <a:endParaRPr lang="bg-BG" dirty="0">
              <a:solidFill>
                <a:srgbClr val="002060"/>
              </a:solidFill>
            </a:endParaRPr>
          </a:p>
        </p:txBody>
      </p:sp>
      <p:pic>
        <p:nvPicPr>
          <p:cNvPr id="4" name="Picture 24" descr="C:\Users\Bistra\Desktop\презентация за 23.01\бизнес клуб\DSC_041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08595"/>
            <a:ext cx="3912235" cy="2600325"/>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5" name="Picture 23" descr="C:\Users\Bistra\Desktop\презентация за 23.01\бизнес клуб\bz2.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108595"/>
            <a:ext cx="3600400" cy="2600325"/>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6" name="Picture 22" descr="C:\Users\Bistra\Desktop\презентация за 23.01\бизнес клуб\DSC_0427.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483768" y="2489645"/>
            <a:ext cx="3240360" cy="2019475"/>
          </a:xfrm>
          <a:prstGeom prst="rect">
            <a:avLst/>
          </a:prstGeom>
          <a:ln>
            <a:headEnd/>
            <a:tailEnd/>
          </a:ln>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4718130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Изискани">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класик">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и">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2">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4578</TotalTime>
  <Words>2206</Words>
  <Application>Microsoft Office PowerPoint</Application>
  <PresentationFormat>On-screen Show (4:3)</PresentationFormat>
  <Paragraphs>89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Изискани</vt:lpstr>
      <vt:lpstr>     П Р Е З Е Н Т А Ц И 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admin</dc:creator>
  <cp:lastModifiedBy>Daniela Georgieva</cp:lastModifiedBy>
  <cp:revision>158</cp:revision>
  <dcterms:created xsi:type="dcterms:W3CDTF">2017-01-20T14:03:51Z</dcterms:created>
  <dcterms:modified xsi:type="dcterms:W3CDTF">2017-01-30T15:04:31Z</dcterms:modified>
</cp:coreProperties>
</file>